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1" r:id="rId2"/>
    <p:sldMasterId id="2147483786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66" r:id="rId16"/>
    <p:sldId id="267" r:id="rId17"/>
    <p:sldId id="268" r:id="rId18"/>
    <p:sldId id="273" r:id="rId19"/>
    <p:sldId id="269" r:id="rId20"/>
    <p:sldId id="270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k9594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E9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 autoAdjust="0"/>
  </p:normalViewPr>
  <p:slideViewPr>
    <p:cSldViewPr>
      <p:cViewPr>
        <p:scale>
          <a:sx n="106" d="100"/>
          <a:sy n="106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3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A64DB-9221-436B-A1D6-1A403D0F8FE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4D4A2-ABDF-4797-8FEA-64B59F3583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A1017-8344-4B84-933C-4996EA34BDC8}" type="datetimeFigureOut">
              <a:rPr lang="sk-SK" smtClean="0"/>
              <a:pPr/>
              <a:t>03.04.2017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6825D-C781-4233-8BF9-EE6BECFA547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mmmmmm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6825D-C781-4233-8BF9-EE6BECFA547D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177281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1754528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177281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0" y="1754528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/>
              <a:pPr/>
              <a:t>03/04/2017</a:t>
            </a:fld>
            <a:endParaRPr lang="en-GB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CF5FF8-B1FF-4966-81C6-FF121DDBD707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C8CC85-A7DD-40CC-89F2-A032E023D0B9}" type="datetimeFigureOut">
              <a:rPr lang="en-GB" smtClean="0"/>
              <a:pPr/>
              <a:t>03/04/2017</a:t>
            </a:fld>
            <a:endParaRPr lang="en-GB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C68EF9-32F8-45F1-915F-22DD006E5B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685" r:id="rId12"/>
    <p:sldLayoutId id="2147483684" r:id="rId13"/>
    <p:sldLayoutId id="2147483758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03/04/2017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gif"/><Relationship Id="rId5" Type="http://schemas.openxmlformats.org/officeDocument/2006/relationships/hyperlink" Target="http://www.bratislava.embassy.si/index.php?id=3544&amp;L=15" TargetMode="External"/><Relationship Id="rId4" Type="http://schemas.openxmlformats.org/officeDocument/2006/relationships/hyperlink" Target="http://www.slo-slo.e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54.jpeg"/><Relationship Id="rId4" Type="http://schemas.openxmlformats.org/officeDocument/2006/relationships/hyperlink" Target="http://www.pvk.sk/kalendar-201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png"/><Relationship Id="rId5" Type="http://schemas.openxmlformats.org/officeDocument/2006/relationships/hyperlink" Target="https://www.google.sk/imgres?imgurl=http://www.sme.sk/vydania/20030611/photo/zastavy.gif&amp;imgrefurl=http://www.sme.sk/c/1002332/slovinsko-ma-uz-dost-slovenska.html&amp;docid=GreKgzrUpSsOyM&amp;tbnid=SVqEy_qJx1vxQM:&amp;w=126&amp;h=120&amp;ved=0ahUKEwiMsZXd9o3LAhWikYMKHXpLDTEQxiAIAg&amp;iact=c&amp;ictx=1" TargetMode="Externa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jpe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gif"/><Relationship Id="rId11" Type="http://schemas.openxmlformats.org/officeDocument/2006/relationships/hyperlink" Target="http://www.crunchize.com/samsung-introduces-smart-watch-gear-live/samsung-smart-watch-gear/" TargetMode="External"/><Relationship Id="rId5" Type="http://schemas.openxmlformats.org/officeDocument/2006/relationships/hyperlink" Target="//upload.wikimedia.org/wikipedia/de/archive/1/1b/20090510151538!Dell-logo.gif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520">
              <a:srgbClr val="656956"/>
            </a:gs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04442"/>
            <a:ext cx="8280920" cy="466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3BBBB"/>
              </a:clrFrom>
              <a:clrTo>
                <a:srgbClr val="C3BBBB">
                  <a:alpha val="0"/>
                </a:srgbClr>
              </a:clrTo>
            </a:clrChange>
          </a:blip>
          <a:srcRect t="8386" b="18789"/>
          <a:stretch>
            <a:fillRect/>
          </a:stretch>
        </p:blipFill>
        <p:spPr bwMode="auto">
          <a:xfrm>
            <a:off x="251520" y="476672"/>
            <a:ext cx="4608512" cy="71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4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913380"/>
            <a:ext cx="8784976" cy="648072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/>
              <a:t>Oficiálny názov: </a:t>
            </a:r>
          </a:p>
          <a:p>
            <a:pPr marL="182563" indent="-182563">
              <a:buClr>
                <a:srgbClr val="A5B592"/>
              </a:buClr>
              <a:buSzPct val="80000"/>
            </a:pPr>
            <a:endParaRPr lang="sk-SK" b="1" dirty="0" smtClean="0"/>
          </a:p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	</a:t>
            </a:r>
            <a:r>
              <a:rPr lang="sk-SK" sz="1900" b="1" dirty="0" smtClean="0">
                <a:solidFill>
                  <a:srgbClr val="FFFFFF"/>
                </a:solidFill>
              </a:rPr>
              <a:t>Združenie občanov a spoločností Slovinskej republiky a Slovenskej republiky </a:t>
            </a: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592094"/>
            <a:ext cx="8640960" cy="288032"/>
          </a:xfrm>
        </p:spPr>
        <p:txBody>
          <a:bodyPr>
            <a:noAutofit/>
          </a:bodyPr>
          <a:lstStyle/>
          <a:p>
            <a:pPr marL="182563" indent="-182563">
              <a:spcBef>
                <a:spcPts val="500"/>
              </a:spcBef>
            </a:pPr>
            <a:r>
              <a:rPr lang="sk-SK" sz="1300" b="1" dirty="0" smtClean="0"/>
              <a:t>Sídlo: </a:t>
            </a:r>
            <a:r>
              <a:rPr lang="sk-SK" sz="1300" b="1" dirty="0"/>
              <a:t>Nejedlého 1908/49, 84102 Bratislava-Dúbravka</a:t>
            </a:r>
            <a:r>
              <a:rPr lang="sk-SK" sz="1300" b="1" dirty="0" smtClean="0"/>
              <a:t>, Slovenská republika</a:t>
            </a:r>
          </a:p>
        </p:txBody>
      </p:sp>
      <p:sp>
        <p:nvSpPr>
          <p:cNvPr id="20" name="Podnadpis 2"/>
          <p:cNvSpPr txBox="1">
            <a:spLocks/>
          </p:cNvSpPr>
          <p:nvPr/>
        </p:nvSpPr>
        <p:spPr>
          <a:xfrm>
            <a:off x="161224" y="18803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Vznik:</a:t>
            </a: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2312444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>
              <a:spcBef>
                <a:spcPts val="600"/>
              </a:spcBef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4. marca 2011 </a:t>
            </a:r>
            <a:r>
              <a:rPr lang="sk-SK" sz="1300" b="1" dirty="0" smtClean="0">
                <a:solidFill>
                  <a:srgbClr val="FFFFFF"/>
                </a:solidFill>
              </a:rPr>
              <a:t>- MV SR potvrdilo, že podmienky na založenie Združenia SLO/SLO sú splnené a vydalo v tejto veci právoplatné rozhodnutie. Zakladajúce Valné Zhromaždenie sa uskutočnilo v Bratislave 18. mája 2011 za účasti zástupcov MZV SR, MH SR, SOPK a Veľvyslanectva Slovinskej republiky v SR. Založenie podporili aj vtedajší prezidenti a predsedovia vlád Slovinskej a Slovenskej republiky.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161224" y="333547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Cieľ: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3846128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85725" indent="-85725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 Napomáhať rozvoju hospodárskej, ekonomickej a  kultúrnej spolupráce medzi Slovenskou Republikou a Slovinskou Republikou</a:t>
            </a:r>
          </a:p>
          <a:p>
            <a:pPr marL="85725" indent="-85725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 Vzájomne si pomáhať pri prezentácií, resp.  realizácii obchodných cieľov a obchodných príležitostí podnikateľských subjektov v  našich krajinách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grpSp>
        <p:nvGrpSpPr>
          <p:cNvPr id="234" name="Skupina 233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2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6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7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8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0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2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6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8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0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2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4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6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8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0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2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4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6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8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0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2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4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6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8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9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0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1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2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4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6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8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0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2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4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5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6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7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8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0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2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4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6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8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0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2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3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4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6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7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8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9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0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2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4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6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7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8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0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1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2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3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4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5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6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8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0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2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4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6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8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9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0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1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2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3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4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5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6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7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8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9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0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1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2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3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4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5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6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7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8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9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0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1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2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4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5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6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8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9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0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1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2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3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4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5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6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8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9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2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3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4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5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6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7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8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0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2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4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6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8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0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2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4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6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8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0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2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4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6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8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36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37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  <p:pic>
        <p:nvPicPr>
          <p:cNvPr id="2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21672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/>
              <a:t>Úloha a význam Združenia SLO/SLO v slovinsko-slovenskej spolupráci</a:t>
            </a:r>
            <a:endParaRPr lang="sk-SK" b="1" dirty="0" smtClean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640960" cy="1728192"/>
          </a:xfrm>
        </p:spPr>
        <p:txBody>
          <a:bodyPr>
            <a:noAutofit/>
          </a:bodyPr>
          <a:lstStyle/>
          <a:p>
            <a:pPr marL="85725" indent="-85725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300" b="1" dirty="0" smtClean="0"/>
              <a:t> Myšlienkou na rozšírenie resp. posilnenie hospodárskych vzťahov a kontaktov medzi Slovinskom i Slovenskom aj ďalšou formou,  a to formou združenia, ktoré by  spájalo a zastupovalo obchodné, kultúrne a spoločenské záujmy tak podnikateľských subjektov ako aj fyzických osôb oboch krajín sme sa zaoberali už dlhšie. </a:t>
            </a:r>
          </a:p>
          <a:p>
            <a:pPr marL="85725" indent="-85725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300" b="1" dirty="0" smtClean="0"/>
              <a:t> Zásluhou bývalého mimoriadneho a splnomocneného Veľvyslanca Slovinskej republiky v Slovenskej republike p. Stanislava </a:t>
            </a:r>
            <a:r>
              <a:rPr lang="sk-SK" sz="1300" b="1" dirty="0" err="1" smtClean="0"/>
              <a:t>Vidoviča</a:t>
            </a:r>
            <a:r>
              <a:rPr lang="sk-SK" sz="1300" b="1" dirty="0" smtClean="0"/>
              <a:t> sa táto myšlienka ujala a dostala konkrétnu podobu. </a:t>
            </a:r>
          </a:p>
          <a:p>
            <a:pPr marL="85725" indent="-85725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300" b="1" dirty="0" smtClean="0"/>
              <a:t> V marci 2011 sme mohli verejnosti oficiálne oznámiť, že Združenie SLO/SLO bolo založené a súčasne pozvať všetkých, aby sa k nám pripojili už na prvom stretnutí, ktoré sa konalo 7. apríla 2011 v priestoroch Veľvyslanectva Slovinskej republiky v Bratislave</a:t>
            </a:r>
            <a:r>
              <a:rPr lang="sk-SK" sz="1400" dirty="0" smtClean="0"/>
              <a:t>.</a:t>
            </a:r>
            <a:endParaRPr lang="sk-SK" sz="1300" b="1" dirty="0" smtClean="0"/>
          </a:p>
        </p:txBody>
      </p:sp>
      <p:sp>
        <p:nvSpPr>
          <p:cNvPr id="20" name="Podnadpis 2"/>
          <p:cNvSpPr txBox="1">
            <a:spLocks/>
          </p:cNvSpPr>
          <p:nvPr/>
        </p:nvSpPr>
        <p:spPr>
          <a:xfrm>
            <a:off x="161224" y="301430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Dôvody /účel vzniku</a:t>
            </a: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2807206"/>
            <a:ext cx="8640960" cy="236734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Rastie počet slovenských firiem podnikajúcich v Slovinsku, i slovinských firiem pôsobiacich na Slovensku </a:t>
            </a:r>
          </a:p>
          <a:p>
            <a:pPr marL="182563" indent="-182563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Prehlbovanie obchodnej výmeny Slovenska a Slovinska nezastavila ani finančná, globálna ekonomická a Ukrajinsko-Ruská kríza </a:t>
            </a:r>
          </a:p>
          <a:p>
            <a:pPr marL="182563" indent="-182563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Obchodný obrat oboch krajín naďalej rastie/ Rast je viditeľný najmä v automobilovom, elektrotechnickom, strojárskom, chemickom ale aj a farmaceutickom priemysle. </a:t>
            </a:r>
          </a:p>
          <a:p>
            <a:pPr marL="182563" indent="-182563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Prehlbovanie a rozširovanie vzájomnej spolupráce zvýši mieru vzájomnej dôvery v spoluprácu </a:t>
            </a:r>
          </a:p>
          <a:p>
            <a:pPr>
              <a:buClr>
                <a:srgbClr val="A5B592"/>
              </a:buClr>
              <a:buSzPct val="80000"/>
            </a:pPr>
            <a:r>
              <a:rPr lang="sk-SK" sz="1300" b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4939638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>
              <a:spcBef>
                <a:spcPts val="500"/>
              </a:spcBef>
              <a:buClr>
                <a:srgbClr val="A5B592"/>
              </a:buClr>
              <a:buSzPct val="80000"/>
            </a:pPr>
            <a:endParaRPr lang="sk-SK" sz="1300" b="1" dirty="0" smtClean="0">
              <a:solidFill>
                <a:srgbClr val="FFFFFF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grpSp>
        <p:nvGrpSpPr>
          <p:cNvPr id="3" name="Skupina 233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2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6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7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8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0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2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6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8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0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2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4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6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8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0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2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4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6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8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0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2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4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6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8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9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0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1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2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4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6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8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0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2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4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5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6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7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8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0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2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4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6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8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0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2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3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4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6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7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8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9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0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2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4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6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7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8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0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1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2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3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4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5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6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8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0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2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4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6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8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9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0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1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2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3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4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5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6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7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8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9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0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1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2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3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4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5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6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7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8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9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0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1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2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4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5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6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8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9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0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1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2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3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4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5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6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8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9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2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3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4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5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6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7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8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0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2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4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6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8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0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2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4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6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8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0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2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4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6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8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36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37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  <p:pic>
        <p:nvPicPr>
          <p:cNvPr id="2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8640960" cy="432048"/>
          </a:xfrm>
        </p:spPr>
        <p:txBody>
          <a:bodyPr>
            <a:noAutofit/>
          </a:bodyPr>
          <a:lstStyle/>
          <a:p>
            <a:pPr marL="182563" indent="-182563">
              <a:spcBef>
                <a:spcPts val="500"/>
              </a:spcBef>
            </a:pPr>
            <a:r>
              <a:rPr lang="sk-SK" sz="1300" b="1" dirty="0" smtClean="0"/>
              <a:t>S</a:t>
            </a: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980728"/>
            <a:ext cx="8640960" cy="201622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Častejšie obchodné a ekonomické kontakty, kooperácia, výmena skúseností a názorov, zvlášť osobné kontakty na všetkých úrovniach považujeme za jeden z dôležitých prostriedkov porozumenia a posilnenia vzájomnej dôvery.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Stabilný hospodársky vývoj, rastúce objemy vzájomnej obchodnej výmeny a hľadanie nových foriem spolupráce predstavuje praktický prínos hospodárskej spolupráce medzi našimi krajinami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Potenciál priamej spolupráce slovenských a slovinských podnikov sa využíva, nie však tak ako by sme chceli, resp. očakávali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Posilniť by sa mala regionálna spolupráca malých a stredných podnikateľov a spoločný prienik našich podnikov na trhy tretích krajín. 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Výhodou a silným argumentom v prospech zintenzívnenia takejto spolupráce na trhoch tretích krajín je používanie eura ako našej spoločnej meny. 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4939638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>
              <a:spcBef>
                <a:spcPts val="500"/>
              </a:spcBef>
              <a:buClr>
                <a:srgbClr val="A5B592"/>
              </a:buClr>
              <a:buSzPct val="80000"/>
            </a:pPr>
            <a:endParaRPr lang="sk-SK" sz="1300" b="1" dirty="0" smtClean="0">
              <a:solidFill>
                <a:srgbClr val="FFFFFF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grpSp>
        <p:nvGrpSpPr>
          <p:cNvPr id="3" name="Skupina 233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2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6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7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8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0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2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6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8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0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2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4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6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8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0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2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4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6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8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0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2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4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6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8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9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0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1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2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4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6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8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0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2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4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5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6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7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8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0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2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4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6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8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0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2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3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4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6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7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8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9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0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2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4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6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7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8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0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1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2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3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4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5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6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8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0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2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4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6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8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9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0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1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2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3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4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5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6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7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8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9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0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1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2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3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4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5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6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7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8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9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0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1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2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4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5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6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8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9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0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1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2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3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4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5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6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8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9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2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3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4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5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6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7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8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0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2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4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6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8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0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2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4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6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8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0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2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4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6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8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36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37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  <p:sp>
        <p:nvSpPr>
          <p:cNvPr id="213" name="Podnadpis 2"/>
          <p:cNvSpPr txBox="1">
            <a:spLocks/>
          </p:cNvSpPr>
          <p:nvPr/>
        </p:nvSpPr>
        <p:spPr>
          <a:xfrm>
            <a:off x="0" y="285293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dirty="0" smtClean="0"/>
              <a:t>	Smerovanie</a:t>
            </a:r>
            <a:endParaRPr lang="sk-SK" b="1" dirty="0" smtClean="0">
              <a:solidFill>
                <a:srgbClr val="FFFFFF"/>
              </a:solidFill>
            </a:endParaRPr>
          </a:p>
        </p:txBody>
      </p:sp>
      <p:sp>
        <p:nvSpPr>
          <p:cNvPr id="214" name="Podnadpis 2"/>
          <p:cNvSpPr txBox="1">
            <a:spLocks/>
          </p:cNvSpPr>
          <p:nvPr/>
        </p:nvSpPr>
        <p:spPr>
          <a:xfrm>
            <a:off x="323528" y="3068960"/>
            <a:ext cx="8820472" cy="201622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Rozvinúť intenzívnejšiu a mnohostrannejšiu spoluprácu medzi podnikateľmi našich krajín vo všetkých oblastiach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Posilniť vzájomnú spoluprácu vo vede, výskume, inováciách, v investovaní do vysokých technológií, v budovaní moderných vedecko-technologických parkov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Posilniť spoluprácu v oblasti kultúry, športu a spoluprácu miest i miestnych samospráv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Veľký potenciál vidíme v rozvoji cestovného ruchu/ Blízkosť oboch krajín, jazykov spolu so zdokonaľujúcou sa infraštruktúrou kúpeľných a  turistických  oblastí i stredísk vytvára na to dobré predpoklady.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Príklad dobre vzájomne fungujúcej spolupráce by sme mohli uviesť prístav </a:t>
            </a:r>
            <a:r>
              <a:rPr lang="sk-SK" sz="1300" b="1" dirty="0" err="1" smtClean="0">
                <a:solidFill>
                  <a:srgbClr val="FFFFFF"/>
                </a:solidFill>
              </a:rPr>
              <a:t>Koper</a:t>
            </a:r>
            <a:r>
              <a:rPr lang="sk-SK" sz="1300" b="1" dirty="0" smtClean="0">
                <a:solidFill>
                  <a:srgbClr val="FFFFFF"/>
                </a:solidFill>
              </a:rPr>
              <a:t>,                                                                        ktorý významne prispieva k rastu exportu slovenských podnikateľov </a:t>
            </a: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908720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prstClr val="white"/>
                </a:solidFill>
              </a:rPr>
              <a:t>Členovia a ostatní priatelia Združenia SLO/SLO:</a:t>
            </a:r>
            <a:endParaRPr lang="sk-SK" b="1" dirty="0" smtClean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316778"/>
            <a:ext cx="8640960" cy="1944216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 smtClean="0">
                <a:solidFill>
                  <a:schemeClr val="tx1"/>
                </a:solidFill>
              </a:rPr>
              <a:t>Slovenská plavba a prístavy, </a:t>
            </a:r>
            <a:r>
              <a:rPr lang="sk-SK" sz="1300" b="1" dirty="0" err="1" smtClean="0">
                <a:solidFill>
                  <a:schemeClr val="tx1"/>
                </a:solidFill>
              </a:rPr>
              <a:t>Varos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Trade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Konštrukta</a:t>
            </a:r>
            <a:r>
              <a:rPr lang="sk-SK" sz="1300" b="1" dirty="0" smtClean="0">
                <a:solidFill>
                  <a:schemeClr val="tx1"/>
                </a:solidFill>
              </a:rPr>
              <a:t> – </a:t>
            </a:r>
            <a:r>
              <a:rPr lang="sk-SK" sz="1300" b="1" dirty="0" err="1" smtClean="0">
                <a:solidFill>
                  <a:schemeClr val="tx1"/>
                </a:solidFill>
              </a:rPr>
              <a:t>Defence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Kovintrade</a:t>
            </a:r>
            <a:r>
              <a:rPr lang="sk-SK" sz="1300" b="1" dirty="0" smtClean="0">
                <a:solidFill>
                  <a:schemeClr val="tx1"/>
                </a:solidFill>
              </a:rPr>
              <a:t> , </a:t>
            </a:r>
            <a:r>
              <a:rPr lang="sk-SK" sz="1300" b="1" dirty="0" err="1" smtClean="0">
                <a:solidFill>
                  <a:schemeClr val="tx1"/>
                </a:solidFill>
              </a:rPr>
              <a:t>Pharim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Krka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Tikra</a:t>
            </a:r>
            <a:r>
              <a:rPr lang="sk-SK" sz="1300" b="1" dirty="0" smtClean="0">
                <a:solidFill>
                  <a:schemeClr val="tx1"/>
                </a:solidFill>
              </a:rPr>
              <a:t> , </a:t>
            </a:r>
            <a:r>
              <a:rPr lang="sk-SK" sz="1300" b="1" dirty="0" err="1" smtClean="0">
                <a:solidFill>
                  <a:schemeClr val="tx1"/>
                </a:solidFill>
              </a:rPr>
              <a:t>Gorenje</a:t>
            </a:r>
            <a:r>
              <a:rPr lang="sk-SK" sz="1300" b="1" dirty="0" smtClean="0">
                <a:solidFill>
                  <a:schemeClr val="tx1"/>
                </a:solidFill>
              </a:rPr>
              <a:t> Slovakia, U. S. </a:t>
            </a:r>
            <a:r>
              <a:rPr lang="sk-SK" sz="1300" b="1" dirty="0" err="1" smtClean="0">
                <a:solidFill>
                  <a:schemeClr val="tx1"/>
                </a:solidFill>
              </a:rPr>
              <a:t>Steel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Košice,s.r.o</a:t>
            </a:r>
            <a:r>
              <a:rPr lang="sk-SK" sz="1300" b="1" dirty="0" smtClean="0">
                <a:solidFill>
                  <a:schemeClr val="tx1"/>
                </a:solidFill>
              </a:rPr>
              <a:t>., Luka </a:t>
            </a:r>
            <a:r>
              <a:rPr lang="sk-SK" sz="1300" b="1" dirty="0" err="1" smtClean="0">
                <a:solidFill>
                  <a:schemeClr val="tx1"/>
                </a:solidFill>
              </a:rPr>
              <a:t>Koper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Metrans</a:t>
            </a:r>
            <a:r>
              <a:rPr lang="sk-SK" sz="1300" b="1" dirty="0" smtClean="0">
                <a:solidFill>
                  <a:schemeClr val="tx1"/>
                </a:solidFill>
              </a:rPr>
              <a:t> /</a:t>
            </a:r>
            <a:r>
              <a:rPr lang="sk-SK" sz="1300" b="1" dirty="0" err="1" smtClean="0">
                <a:solidFill>
                  <a:schemeClr val="tx1"/>
                </a:solidFill>
              </a:rPr>
              <a:t>Danubia</a:t>
            </a:r>
            <a:r>
              <a:rPr lang="sk-SK" sz="1300" b="1" dirty="0" smtClean="0">
                <a:solidFill>
                  <a:schemeClr val="tx1"/>
                </a:solidFill>
              </a:rPr>
              <a:t>/, a.s., JRL, </a:t>
            </a:r>
            <a:r>
              <a:rPr lang="sk-SK" sz="1300" b="1" dirty="0" err="1" smtClean="0">
                <a:solidFill>
                  <a:schemeClr val="tx1"/>
                </a:solidFill>
              </a:rPr>
              <a:t>Trimo</a:t>
            </a:r>
            <a:r>
              <a:rPr lang="sk-SK" sz="1300" b="1" dirty="0" smtClean="0">
                <a:solidFill>
                  <a:schemeClr val="tx1"/>
                </a:solidFill>
              </a:rPr>
              <a:t>, PHS STROJÁRNE, a.s., B-N stav s.r.o., </a:t>
            </a:r>
            <a:r>
              <a:rPr lang="sk-SK" sz="1300" b="1" dirty="0" err="1" smtClean="0">
                <a:solidFill>
                  <a:schemeClr val="tx1"/>
                </a:solidFill>
              </a:rPr>
              <a:t>Baker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ovens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Anrien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Verita</a:t>
            </a:r>
            <a:r>
              <a:rPr lang="sk-SK" sz="1300" b="1" dirty="0" smtClean="0">
                <a:solidFill>
                  <a:schemeClr val="tx1"/>
                </a:solidFill>
              </a:rPr>
              <a:t>, ATRIK D.O.O. , KRYPTERIX, </a:t>
            </a:r>
            <a:r>
              <a:rPr lang="sk-SK" sz="1300" b="1" dirty="0" err="1" smtClean="0">
                <a:solidFill>
                  <a:schemeClr val="tx1"/>
                </a:solidFill>
              </a:rPr>
              <a:t>Petrol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Geoterm</a:t>
            </a:r>
            <a:r>
              <a:rPr lang="sk-SK" sz="1300" b="1" dirty="0" smtClean="0">
                <a:solidFill>
                  <a:schemeClr val="tx1"/>
                </a:solidFill>
              </a:rPr>
              <a:t> , </a:t>
            </a:r>
            <a:r>
              <a:rPr lang="sk-SK" sz="1300" b="1" dirty="0" err="1" smtClean="0">
                <a:solidFill>
                  <a:schemeClr val="tx1"/>
                </a:solidFill>
              </a:rPr>
              <a:t>Germanol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Adria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Etielb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Donautravel</a:t>
            </a:r>
            <a:r>
              <a:rPr lang="sk-SK" sz="1300" b="1" dirty="0" smtClean="0">
                <a:solidFill>
                  <a:schemeClr val="tx1"/>
                </a:solidFill>
              </a:rPr>
              <a:t>. KBM-</a:t>
            </a:r>
            <a:r>
              <a:rPr lang="sk-SK" sz="1300" b="1" dirty="0" err="1" smtClean="0">
                <a:solidFill>
                  <a:schemeClr val="tx1"/>
                </a:solidFill>
              </a:rPr>
              <a:t>Trade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s.r.o</a:t>
            </a:r>
            <a:r>
              <a:rPr lang="sk-SK" sz="1300" b="1" dirty="0" smtClean="0">
                <a:solidFill>
                  <a:schemeClr val="tx1"/>
                </a:solidFill>
              </a:rPr>
              <a:t>. a iní.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 smtClean="0">
                <a:solidFill>
                  <a:schemeClr val="tx1"/>
                </a:solidFill>
              </a:rPr>
              <a:t>Alenka </a:t>
            </a:r>
            <a:r>
              <a:rPr lang="sk-SK" sz="1300" b="1" dirty="0" err="1" smtClean="0">
                <a:solidFill>
                  <a:schemeClr val="tx1"/>
                </a:solidFill>
              </a:rPr>
              <a:t>Gorjup</a:t>
            </a:r>
            <a:r>
              <a:rPr lang="sk-SK" sz="1300" b="1" dirty="0" smtClean="0">
                <a:solidFill>
                  <a:schemeClr val="tx1"/>
                </a:solidFill>
              </a:rPr>
              <a:t>, Zlatko </a:t>
            </a:r>
            <a:r>
              <a:rPr lang="sk-SK" sz="1300" b="1" dirty="0" err="1" smtClean="0">
                <a:solidFill>
                  <a:schemeClr val="tx1"/>
                </a:solidFill>
              </a:rPr>
              <a:t>Blažević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Borut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Mešak</a:t>
            </a:r>
            <a:r>
              <a:rPr lang="sk-SK" sz="1300" b="1" dirty="0" smtClean="0">
                <a:solidFill>
                  <a:schemeClr val="tx1"/>
                </a:solidFill>
              </a:rPr>
              <a:t>, Pavel </a:t>
            </a:r>
            <a:r>
              <a:rPr lang="sk-SK" sz="1300" b="1" dirty="0" err="1" smtClean="0">
                <a:solidFill>
                  <a:schemeClr val="tx1"/>
                </a:solidFill>
              </a:rPr>
              <a:t>Tököly</a:t>
            </a:r>
            <a:r>
              <a:rPr lang="sk-SK" sz="1300" b="1" dirty="0" smtClean="0">
                <a:solidFill>
                  <a:schemeClr val="tx1"/>
                </a:solidFill>
              </a:rPr>
              <a:t>, Alexander Hunka, Michal </a:t>
            </a:r>
            <a:r>
              <a:rPr lang="sk-SK" sz="1300" b="1" dirty="0" err="1" smtClean="0">
                <a:solidFill>
                  <a:schemeClr val="tx1"/>
                </a:solidFill>
              </a:rPr>
              <a:t>Radosa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Ildiko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Dobis</a:t>
            </a:r>
            <a:r>
              <a:rPr lang="sk-SK" sz="1300" b="1" dirty="0" smtClean="0">
                <a:solidFill>
                  <a:schemeClr val="tx1"/>
                </a:solidFill>
              </a:rPr>
              <a:t>, Jaroslav </a:t>
            </a:r>
            <a:r>
              <a:rPr lang="sk-SK" sz="1300" b="1" dirty="0" err="1" smtClean="0">
                <a:solidFill>
                  <a:schemeClr val="tx1"/>
                </a:solidFill>
              </a:rPr>
              <a:t>Michalco</a:t>
            </a:r>
            <a:r>
              <a:rPr lang="sk-SK" sz="1300" b="1" dirty="0" smtClean="0">
                <a:solidFill>
                  <a:schemeClr val="tx1"/>
                </a:solidFill>
              </a:rPr>
              <a:t>, Erik </a:t>
            </a:r>
            <a:r>
              <a:rPr lang="sk-SK" sz="1300" b="1" dirty="0" err="1" smtClean="0">
                <a:solidFill>
                  <a:schemeClr val="tx1"/>
                </a:solidFill>
              </a:rPr>
              <a:t>Bilský</a:t>
            </a:r>
            <a:r>
              <a:rPr lang="sk-SK" sz="1300" b="1" dirty="0" smtClean="0">
                <a:solidFill>
                  <a:schemeClr val="tx1"/>
                </a:solidFill>
              </a:rPr>
              <a:t>, Peter </a:t>
            </a:r>
            <a:r>
              <a:rPr lang="sk-SK" sz="1300" b="1" dirty="0" err="1" smtClean="0">
                <a:solidFill>
                  <a:schemeClr val="tx1"/>
                </a:solidFill>
              </a:rPr>
              <a:t>Pörsök</a:t>
            </a:r>
            <a:r>
              <a:rPr lang="sk-SK" sz="1300" b="1" dirty="0" smtClean="0">
                <a:solidFill>
                  <a:schemeClr val="tx1"/>
                </a:solidFill>
              </a:rPr>
              <a:t>, Marián Zahradník, </a:t>
            </a:r>
            <a:r>
              <a:rPr lang="sk-SK" sz="1300" b="1" dirty="0" err="1" smtClean="0">
                <a:solidFill>
                  <a:schemeClr val="tx1"/>
                </a:solidFill>
              </a:rPr>
              <a:t>Janez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Kečler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Marjan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Vrbnjak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Danko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Barišić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Tomaž</a:t>
            </a:r>
            <a:r>
              <a:rPr lang="sk-SK" sz="1300" b="1" dirty="0" smtClean="0">
                <a:solidFill>
                  <a:schemeClr val="tx1"/>
                </a:solidFill>
              </a:rPr>
              <a:t> Martin </a:t>
            </a:r>
            <a:r>
              <a:rPr lang="sk-SK" sz="1300" b="1" dirty="0" err="1" smtClean="0">
                <a:solidFill>
                  <a:schemeClr val="tx1"/>
                </a:solidFill>
              </a:rPr>
              <a:t>Jamnik</a:t>
            </a:r>
            <a:r>
              <a:rPr lang="sk-SK" sz="1300" b="1" dirty="0" smtClean="0">
                <a:solidFill>
                  <a:schemeClr val="tx1"/>
                </a:solidFill>
              </a:rPr>
              <a:t>, Peter Kiss, Ján Németh, </a:t>
            </a:r>
            <a:r>
              <a:rPr lang="sk-SK" sz="1300" b="1" dirty="0" err="1" smtClean="0">
                <a:solidFill>
                  <a:schemeClr val="tx1"/>
                </a:solidFill>
              </a:rPr>
              <a:t>Magdalena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Valand</a:t>
            </a:r>
            <a:r>
              <a:rPr lang="sk-SK" sz="1300" b="1" dirty="0" smtClean="0">
                <a:solidFill>
                  <a:schemeClr val="tx1"/>
                </a:solidFill>
              </a:rPr>
              <a:t>, Michal Sýkora, Pavol Šimkovič, Imrich </a:t>
            </a:r>
            <a:r>
              <a:rPr lang="sk-SK" sz="1300" b="1" dirty="0" err="1" smtClean="0">
                <a:solidFill>
                  <a:schemeClr val="tx1"/>
                </a:solidFill>
              </a:rPr>
              <a:t>Bugár</a:t>
            </a:r>
            <a:r>
              <a:rPr lang="sk-SK" sz="1300" b="1" dirty="0" smtClean="0">
                <a:solidFill>
                  <a:schemeClr val="tx1"/>
                </a:solidFill>
              </a:rPr>
              <a:t>, Andrea </a:t>
            </a:r>
            <a:r>
              <a:rPr lang="sk-SK" sz="1300" b="1" dirty="0" err="1" smtClean="0">
                <a:solidFill>
                  <a:schemeClr val="tx1"/>
                </a:solidFill>
              </a:rPr>
              <a:t>Čerňanová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Robert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Kokol</a:t>
            </a:r>
            <a:r>
              <a:rPr lang="sk-SK" sz="1300" b="1" dirty="0" smtClean="0">
                <a:solidFill>
                  <a:schemeClr val="tx1"/>
                </a:solidFill>
              </a:rPr>
              <a:t>, Helena </a:t>
            </a:r>
            <a:r>
              <a:rPr lang="sk-SK" sz="1300" b="1" dirty="0" err="1" smtClean="0">
                <a:solidFill>
                  <a:schemeClr val="tx1"/>
                </a:solidFill>
              </a:rPr>
              <a:t>Kokolová</a:t>
            </a:r>
            <a:r>
              <a:rPr lang="sk-SK" sz="1300" b="1" dirty="0" smtClean="0">
                <a:solidFill>
                  <a:schemeClr val="tx1"/>
                </a:solidFill>
              </a:rPr>
              <a:t>, Erik Schmidt,, Jozef Novák, </a:t>
            </a:r>
            <a:r>
              <a:rPr lang="sk-SK" sz="1300" b="1" dirty="0" err="1" smtClean="0">
                <a:solidFill>
                  <a:schemeClr val="tx1"/>
                </a:solidFill>
              </a:rPr>
              <a:t>Borut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Čok</a:t>
            </a:r>
            <a:r>
              <a:rPr lang="sk-SK" sz="1300" b="1" dirty="0" smtClean="0">
                <a:solidFill>
                  <a:schemeClr val="tx1"/>
                </a:solidFill>
              </a:rPr>
              <a:t> , </a:t>
            </a:r>
            <a:r>
              <a:rPr lang="sk-SK" sz="1300" b="1" dirty="0" err="1" smtClean="0">
                <a:solidFill>
                  <a:schemeClr val="tx1"/>
                </a:solidFill>
              </a:rPr>
              <a:t>Andraž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Rojnik</a:t>
            </a:r>
            <a:r>
              <a:rPr lang="sk-SK" sz="1300" b="1" dirty="0" smtClean="0">
                <a:solidFill>
                  <a:schemeClr val="tx1"/>
                </a:solidFill>
              </a:rPr>
              <a:t>,  </a:t>
            </a:r>
            <a:r>
              <a:rPr lang="af-ZA" sz="1300" b="1" dirty="0" smtClean="0">
                <a:solidFill>
                  <a:schemeClr val="tx1"/>
                </a:solidFill>
              </a:rPr>
              <a:t>Igor Tisaj</a:t>
            </a:r>
            <a:r>
              <a:rPr lang="sk-SK" sz="1300" b="1" dirty="0" smtClean="0">
                <a:solidFill>
                  <a:schemeClr val="tx1"/>
                </a:solidFill>
              </a:rPr>
              <a:t>, Stane </a:t>
            </a:r>
            <a:r>
              <a:rPr lang="sk-SK" sz="1300" b="1" dirty="0" err="1" smtClean="0">
                <a:solidFill>
                  <a:schemeClr val="tx1"/>
                </a:solidFill>
              </a:rPr>
              <a:t>Marolteti</a:t>
            </a:r>
            <a:r>
              <a:rPr lang="sk-SK" sz="1300" b="1" dirty="0" smtClean="0">
                <a:solidFill>
                  <a:schemeClr val="tx1"/>
                </a:solidFill>
              </a:rPr>
              <a:t> , </a:t>
            </a:r>
            <a:r>
              <a:rPr lang="sk-SK" sz="1300" b="1" dirty="0" err="1" smtClean="0">
                <a:solidFill>
                  <a:schemeClr val="tx1"/>
                </a:solidFill>
              </a:rPr>
              <a:t>Halasz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Katalin</a:t>
            </a:r>
            <a:r>
              <a:rPr lang="sk-SK" sz="1300" b="1" dirty="0" smtClean="0">
                <a:solidFill>
                  <a:schemeClr val="tx1"/>
                </a:solidFill>
              </a:rPr>
              <a:t> , </a:t>
            </a:r>
            <a:r>
              <a:rPr lang="sk-SK" sz="1300" b="1" dirty="0" err="1" smtClean="0">
                <a:solidFill>
                  <a:schemeClr val="tx1"/>
                </a:solidFill>
              </a:rPr>
              <a:t>Bogdan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Urh</a:t>
            </a:r>
            <a:r>
              <a:rPr lang="sk-SK" sz="1300" b="1" dirty="0" smtClean="0">
                <a:solidFill>
                  <a:schemeClr val="tx1"/>
                </a:solidFill>
              </a:rPr>
              <a:t>, </a:t>
            </a:r>
            <a:r>
              <a:rPr lang="sk-SK" sz="1300" b="1" dirty="0" err="1" smtClean="0">
                <a:solidFill>
                  <a:schemeClr val="tx1"/>
                </a:solidFill>
              </a:rPr>
              <a:t>Sandi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Leban</a:t>
            </a:r>
            <a:r>
              <a:rPr lang="sk-SK" sz="1300" b="1" dirty="0" smtClean="0">
                <a:solidFill>
                  <a:schemeClr val="tx1"/>
                </a:solidFill>
              </a:rPr>
              <a:t>, Gregor </a:t>
            </a:r>
            <a:r>
              <a:rPr lang="sk-SK" sz="1300" b="1" dirty="0" err="1" smtClean="0">
                <a:solidFill>
                  <a:schemeClr val="tx1"/>
                </a:solidFill>
              </a:rPr>
              <a:t>Vardjan</a:t>
            </a:r>
            <a:r>
              <a:rPr lang="sk-SK" sz="1300" b="1" dirty="0" smtClean="0">
                <a:solidFill>
                  <a:schemeClr val="tx1"/>
                </a:solidFill>
              </a:rPr>
              <a:t> a iní. 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07190" y="332388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Ročné členské: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sp>
        <p:nvSpPr>
          <p:cNvPr id="214" name="Podnadpis 2"/>
          <p:cNvSpPr txBox="1">
            <a:spLocks/>
          </p:cNvSpPr>
          <p:nvPr/>
        </p:nvSpPr>
        <p:spPr>
          <a:xfrm>
            <a:off x="305240" y="4008414"/>
            <a:ext cx="8640960" cy="864096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lvl="0" indent="-182563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Právnické osoby: 100€/ </a:t>
            </a:r>
            <a:r>
              <a:rPr lang="sk-SK" sz="1300" b="1" dirty="0" smtClean="0">
                <a:solidFill>
                  <a:srgbClr val="FFFFFF"/>
                </a:solidFill>
              </a:rPr>
              <a:t>      Fyzické </a:t>
            </a:r>
            <a:r>
              <a:rPr lang="sk-SK" sz="1300" b="1" dirty="0" smtClean="0">
                <a:solidFill>
                  <a:srgbClr val="FFFFFF"/>
                </a:solidFill>
              </a:rPr>
              <a:t>osoby: 50€/  </a:t>
            </a:r>
            <a:r>
              <a:rPr lang="sk-SK" sz="1300" b="1" dirty="0" smtClean="0">
                <a:solidFill>
                  <a:srgbClr val="FFFFFF"/>
                </a:solidFill>
              </a:rPr>
              <a:t>       Dôchodcovia</a:t>
            </a:r>
            <a:r>
              <a:rPr lang="sk-SK" sz="1300" b="1" dirty="0" smtClean="0">
                <a:solidFill>
                  <a:srgbClr val="FFFFFF"/>
                </a:solidFill>
              </a:rPr>
              <a:t>, študenti a umelci: 1€</a:t>
            </a:r>
          </a:p>
          <a:p>
            <a:pPr marL="182563" lvl="0" indent="-182563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sk-SK" sz="1300" b="1" dirty="0" smtClean="0">
              <a:solidFill>
                <a:srgbClr val="FFFFFF"/>
              </a:solidFill>
            </a:endParaRPr>
          </a:p>
          <a:p>
            <a:pPr marL="182563" lvl="0" indent="-182563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>
                <a:solidFill>
                  <a:srgbClr val="FFFFFF"/>
                </a:solidFill>
              </a:rPr>
              <a:t>Prihláška, stanovy a ostatné informácie o Združení SLO/SLO nájdete na stránke : </a:t>
            </a:r>
          </a:p>
          <a:p>
            <a:pPr marL="182563" lvl="0" indent="-182563">
              <a:buClr>
                <a:schemeClr val="accent1"/>
              </a:buClr>
              <a:buSzPct val="80000"/>
            </a:pPr>
            <a:r>
              <a:rPr lang="sk-SK" sz="1300" b="1" dirty="0" smtClean="0">
                <a:solidFill>
                  <a:srgbClr val="00B0F0"/>
                </a:solidFill>
              </a:rPr>
              <a:t>	</a:t>
            </a:r>
            <a:r>
              <a:rPr lang="sk-SK" sz="1300" b="1" dirty="0" smtClean="0">
                <a:solidFill>
                  <a:srgbClr val="00B0F0"/>
                </a:solidFill>
                <a:hlinkClick r:id="rId4"/>
              </a:rPr>
              <a:t>http://www.slo-slo.eu</a:t>
            </a:r>
            <a:r>
              <a:rPr lang="sk-SK" sz="1300" b="1" dirty="0" smtClean="0">
                <a:solidFill>
                  <a:srgbClr val="00B0F0"/>
                </a:solidFill>
                <a:hlinkClick r:id="rId4"/>
              </a:rPr>
              <a:t>/</a:t>
            </a:r>
            <a:r>
              <a:rPr lang="sk-SK" sz="1300" b="1" dirty="0" smtClean="0">
                <a:solidFill>
                  <a:srgbClr val="00B0F0"/>
                </a:solidFill>
              </a:rPr>
              <a:t> </a:t>
            </a:r>
            <a:r>
              <a:rPr lang="sk-SK" sz="1300" b="1" dirty="0">
                <a:solidFill>
                  <a:srgbClr val="FFFFFF"/>
                </a:solidFill>
              </a:rPr>
              <a:t>alebo </a:t>
            </a:r>
            <a:r>
              <a:rPr lang="sk-SK" sz="1300" b="1" dirty="0">
                <a:solidFill>
                  <a:srgbClr val="FFFFFF"/>
                </a:solidFill>
                <a:hlinkClick r:id="rId5"/>
              </a:rPr>
              <a:t>http://</a:t>
            </a:r>
            <a:r>
              <a:rPr lang="sk-SK" sz="1300" b="1" dirty="0" smtClean="0">
                <a:solidFill>
                  <a:srgbClr val="FFFFFF"/>
                </a:solidFill>
                <a:hlinkClick r:id="rId5"/>
              </a:rPr>
              <a:t>www.bratislava.embassy.si/index.php?id=3544&amp;L=15</a:t>
            </a:r>
            <a:endParaRPr lang="sk-SK" sz="1300" b="1" dirty="0" smtClean="0">
              <a:solidFill>
                <a:srgbClr val="FFFFFF"/>
              </a:solidFill>
            </a:endParaRPr>
          </a:p>
          <a:p>
            <a:pPr marL="182563" lvl="0" indent="-182563">
              <a:buClr>
                <a:schemeClr val="accent1"/>
              </a:buClr>
              <a:buSzPct val="80000"/>
            </a:pPr>
            <a:endParaRPr lang="sk-SK" sz="1300" b="1" dirty="0">
              <a:solidFill>
                <a:srgbClr val="FFFFFF"/>
              </a:solidFill>
            </a:endParaRPr>
          </a:p>
        </p:txBody>
      </p:sp>
      <p:grpSp>
        <p:nvGrpSpPr>
          <p:cNvPr id="10" name="Skupina 233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1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12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13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15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6926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prstClr val="white"/>
                </a:solidFill>
              </a:rPr>
              <a:t>FORMY ČINNOSTI a MOŽNOSTI SPOLUPRÁFCE:</a:t>
            </a:r>
            <a:endParaRPr lang="sk-SK" b="1" dirty="0" smtClean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901260"/>
            <a:ext cx="8640960" cy="2016224"/>
          </a:xfrm>
        </p:spPr>
        <p:txBody>
          <a:bodyPr>
            <a:noAutofit/>
          </a:bodyPr>
          <a:lstStyle/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smtClean="0"/>
              <a:t>Informačný servis pre hospodárske subjekty / Právne a ekonomické poradenstvo/ Odborné vzdelávanie / obchodná prax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smtClean="0"/>
              <a:t>Organizácia prezentácií firiem,  konferencií, okrúhlych stolov /proexportné semináre/biznis fóra/ podnikateľské a obchodných misie/ Kontraktačné dni/  Kooperačné burzy /Výstavy, veľtrhy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smtClean="0"/>
              <a:t>Budovanie partnerstiev/ Iniciovanie regionálnej spolupráce a partnerstvo miest, resp. obcí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smtClean="0"/>
              <a:t>Kultúrne a spoločenské akcie/ Kultúrne kontaktné  body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smtClean="0"/>
              <a:t>Kontaktovanie firiem- informovanie o plánovaných akciách a činnosti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smtClean="0"/>
              <a:t>Kontaktovanie štátnych orgánov, organizácií, agentúr, fondov a  informovanie o plánovaných akciách a činnosti (napr. aj organizovanie kultúrnych i spoločenských akcií a pod.)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161224" y="3048592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MOŽNOSTI FINANCOVANIA ČINNOSTI: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sp>
        <p:nvSpPr>
          <p:cNvPr id="214" name="Podnadpis 2"/>
          <p:cNvSpPr txBox="1">
            <a:spLocks/>
          </p:cNvSpPr>
          <p:nvPr/>
        </p:nvSpPr>
        <p:spPr>
          <a:xfrm>
            <a:off x="323528" y="3152966"/>
            <a:ext cx="8640960" cy="1872208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err="1" smtClean="0">
                <a:solidFill>
                  <a:srgbClr val="FFFFFF"/>
                </a:solidFill>
              </a:rPr>
              <a:t>Podnikateľia</a:t>
            </a:r>
            <a:r>
              <a:rPr lang="sk-SK" sz="1100" b="1" dirty="0" smtClean="0">
                <a:solidFill>
                  <a:srgbClr val="FFFFFF"/>
                </a:solidFill>
              </a:rPr>
              <a:t> a firmy, individuálnych darcovia (finančnými prostriedkami, vlastnými výrobkami alebo službami, objednávkami a zákazkami, prenájmom priestorov, služieb, </a:t>
            </a:r>
            <a:r>
              <a:rPr lang="sk-SK" sz="1100" b="1" dirty="0" err="1" smtClean="0">
                <a:solidFill>
                  <a:srgbClr val="FFFFFF"/>
                </a:solidFill>
              </a:rPr>
              <a:t>know-how</a:t>
            </a:r>
            <a:r>
              <a:rPr lang="sk-SK" sz="1100" b="1" dirty="0" smtClean="0">
                <a:solidFill>
                  <a:srgbClr val="FFFFFF"/>
                </a:solidFill>
              </a:rPr>
              <a:t> ,  informáciami,  darmi)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smtClean="0">
                <a:solidFill>
                  <a:srgbClr val="FFFFFF"/>
                </a:solidFill>
              </a:rPr>
              <a:t>Štátne inštitúcie, nadácie, veľké podniky ktoré disponujú svojimi grantovými systémami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smtClean="0">
                <a:solidFill>
                  <a:srgbClr val="FFFFFF"/>
                </a:solidFill>
              </a:rPr>
              <a:t>2% z daní - výnosy z dane z príjmov fyzických osôb a právnických osôb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smtClean="0">
                <a:solidFill>
                  <a:srgbClr val="FFFFFF"/>
                </a:solidFill>
              </a:rPr>
              <a:t>Organizovanie kultúrnych podujatí alebo verejné dobročinné akcie (benefičné koncerty, plesy, výstavy, aukcie, lotérie a pod. , následne výnosy sú použité na verejno-prospešný cieľ)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smtClean="0">
                <a:solidFill>
                  <a:srgbClr val="FFFFFF"/>
                </a:solidFill>
              </a:rPr>
              <a:t>Dobrovoľnícka práca ostatných členov i nečlenov</a:t>
            </a:r>
          </a:p>
        </p:txBody>
      </p:sp>
      <p:pic>
        <p:nvPicPr>
          <p:cNvPr id="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9231" y="5904656"/>
            <a:ext cx="1754832" cy="836712"/>
          </a:xfrm>
          <a:prstGeom prst="rect">
            <a:avLst/>
          </a:prstGeom>
          <a:noFill/>
        </p:spPr>
      </p:pic>
      <p:pic>
        <p:nvPicPr>
          <p:cNvPr id="220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72998" y="5517104"/>
            <a:ext cx="1152256" cy="1152256"/>
          </a:xfrm>
          <a:prstGeom prst="rect">
            <a:avLst/>
          </a:prstGeom>
          <a:noFill/>
        </p:spPr>
      </p:pic>
      <p:pic>
        <p:nvPicPr>
          <p:cNvPr id="221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1398" y="5373216"/>
            <a:ext cx="1152128" cy="115212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tok9594\Pictures\P3220e1b7_euro_kremnic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266060"/>
            <a:ext cx="2037523" cy="1528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90913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10000"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prstClr val="white"/>
                </a:solidFill>
              </a:rPr>
              <a:t>Významné akcie, na ktorých sa Združenie SLO/SLO zúčastnilo, resp. participovalo </a:t>
            </a:r>
          </a:p>
          <a:p>
            <a:pPr marL="182563" indent="-182563">
              <a:buClr>
                <a:srgbClr val="A5B592"/>
              </a:buClr>
              <a:buSzPct val="80000"/>
            </a:pPr>
            <a:r>
              <a:rPr lang="sk-SK" sz="1500" b="1" dirty="0" smtClean="0">
                <a:solidFill>
                  <a:prstClr val="white"/>
                </a:solidFill>
              </a:rPr>
              <a:t>(organizačne alebo finančne):</a:t>
            </a:r>
            <a:endParaRPr lang="sk-SK" sz="1500" b="1" dirty="0" smtClean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05240" y="1640350"/>
            <a:ext cx="8640960" cy="5160777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 smtClean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 smtClean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 smtClean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Slovensko-slovinské </a:t>
            </a:r>
            <a:r>
              <a:rPr lang="sk-SK" sz="1200" b="1" dirty="0" smtClean="0">
                <a:solidFill>
                  <a:schemeClr val="tx1"/>
                </a:solidFill>
              </a:rPr>
              <a:t>ekonomické fórum v rámci oficiálnej návštevy prezidenta Slovinska p. </a:t>
            </a:r>
            <a:r>
              <a:rPr lang="sk-SK" sz="1200" b="1" dirty="0" err="1" smtClean="0">
                <a:solidFill>
                  <a:schemeClr val="tx1"/>
                </a:solidFill>
              </a:rPr>
              <a:t>Danila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Türka</a:t>
            </a:r>
            <a:r>
              <a:rPr lang="sk-SK" sz="1200" b="1" dirty="0" smtClean="0">
                <a:solidFill>
                  <a:schemeClr val="tx1"/>
                </a:solidFill>
              </a:rPr>
              <a:t> na Slovensku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Návšteva Ministra ZV Slovinskej republiky spolu so slovinskými podnikateľmi z oblasti, logistiky, inovácií a cestovného ruchu v SR , spojené so Stretnutím Slovincov pri príležitosti Dňa </a:t>
            </a:r>
            <a:r>
              <a:rPr lang="sk-SK" sz="1200" b="1" dirty="0" smtClean="0">
                <a:solidFill>
                  <a:schemeClr val="tx1"/>
                </a:solidFill>
              </a:rPr>
              <a:t>štátnosti, Bratislava</a:t>
            </a:r>
            <a:endParaRPr lang="sk-SK" sz="1200" b="1" dirty="0" smtClean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Osobné </a:t>
            </a:r>
            <a:r>
              <a:rPr lang="sk-SK" sz="1200" b="1" dirty="0" smtClean="0">
                <a:solidFill>
                  <a:schemeClr val="tx1"/>
                </a:solidFill>
              </a:rPr>
              <a:t>pracovné stretnutia s predstaviteľmi Úradu vlády Slovinskej republiky pre Slovincov v zahraničí (</a:t>
            </a:r>
            <a:r>
              <a:rPr lang="sk-SK" sz="1200" b="1" dirty="0" err="1" smtClean="0">
                <a:solidFill>
                  <a:schemeClr val="tx1"/>
                </a:solidFill>
              </a:rPr>
              <a:t>Urad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vlade</a:t>
            </a:r>
            <a:r>
              <a:rPr lang="sk-SK" sz="1200" b="1" dirty="0" smtClean="0">
                <a:solidFill>
                  <a:schemeClr val="tx1"/>
                </a:solidFill>
              </a:rPr>
              <a:t> RS za </a:t>
            </a:r>
            <a:r>
              <a:rPr lang="sk-SK" sz="1200" b="1" dirty="0" err="1" smtClean="0">
                <a:solidFill>
                  <a:schemeClr val="tx1"/>
                </a:solidFill>
              </a:rPr>
              <a:t>Slovence</a:t>
            </a:r>
            <a:r>
              <a:rPr lang="sk-SK" sz="1200" b="1" dirty="0" smtClean="0">
                <a:solidFill>
                  <a:schemeClr val="tx1"/>
                </a:solidFill>
              </a:rPr>
              <a:t> v </a:t>
            </a:r>
            <a:r>
              <a:rPr lang="sk-SK" sz="1200" b="1" dirty="0" err="1" smtClean="0">
                <a:solidFill>
                  <a:schemeClr val="tx1"/>
                </a:solidFill>
              </a:rPr>
              <a:t>zamejstvu</a:t>
            </a:r>
            <a:r>
              <a:rPr lang="sk-SK" sz="1200" b="1" dirty="0" smtClean="0">
                <a:solidFill>
                  <a:schemeClr val="tx1"/>
                </a:solidFill>
              </a:rPr>
              <a:t> in po svetu), Živnostenskou a podnikateľskou komorou  (</a:t>
            </a:r>
            <a:r>
              <a:rPr lang="sk-SK" sz="1200" b="1" dirty="0" err="1" smtClean="0">
                <a:solidFill>
                  <a:schemeClr val="tx1"/>
                </a:solidFill>
              </a:rPr>
              <a:t>Obrtno-Podjetniška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zbornica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Slovenije</a:t>
            </a:r>
            <a:r>
              <a:rPr lang="sk-SK" sz="1200" b="1" dirty="0" smtClean="0">
                <a:solidFill>
                  <a:schemeClr val="tx1"/>
                </a:solidFill>
              </a:rPr>
              <a:t>), Slovinskou obchodnou komorou (</a:t>
            </a:r>
            <a:r>
              <a:rPr lang="sk-SK" sz="1200" b="1" dirty="0" err="1" smtClean="0">
                <a:solidFill>
                  <a:schemeClr val="tx1"/>
                </a:solidFill>
              </a:rPr>
              <a:t>Gospodarska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zbornica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Slovenije</a:t>
            </a:r>
            <a:r>
              <a:rPr lang="sk-SK" sz="1200" b="1" dirty="0" smtClean="0">
                <a:solidFill>
                  <a:schemeClr val="tx1"/>
                </a:solidFill>
              </a:rPr>
              <a:t>), </a:t>
            </a:r>
            <a:r>
              <a:rPr lang="sk-SK" sz="1200" b="1" dirty="0" err="1" smtClean="0">
                <a:solidFill>
                  <a:schemeClr val="tx1"/>
                </a:solidFill>
              </a:rPr>
              <a:t>Slovenian</a:t>
            </a:r>
            <a:r>
              <a:rPr lang="sk-SK" sz="1200" b="1" dirty="0" smtClean="0">
                <a:solidFill>
                  <a:schemeClr val="tx1"/>
                </a:solidFill>
              </a:rPr>
              <a:t> Business </a:t>
            </a:r>
            <a:r>
              <a:rPr lang="sk-SK" sz="1200" b="1" dirty="0" err="1" smtClean="0">
                <a:solidFill>
                  <a:schemeClr val="tx1"/>
                </a:solidFill>
              </a:rPr>
              <a:t>Club</a:t>
            </a:r>
            <a:r>
              <a:rPr lang="sk-SK" sz="1200" b="1" dirty="0" smtClean="0">
                <a:solidFill>
                  <a:schemeClr val="tx1"/>
                </a:solidFill>
              </a:rPr>
              <a:t>, Verejnou agentúrou Slovinskej republiky na podporu podnikania, inovácií, vývoja, investícii a cestovného ruchu - SPIRIT </a:t>
            </a:r>
            <a:r>
              <a:rPr lang="sk-SK" sz="1200" b="1" dirty="0" err="1" smtClean="0">
                <a:solidFill>
                  <a:schemeClr val="tx1"/>
                </a:solidFill>
              </a:rPr>
              <a:t>Slovenija</a:t>
            </a:r>
            <a:r>
              <a:rPr lang="sk-SK" sz="1200" b="1" dirty="0" smtClean="0">
                <a:solidFill>
                  <a:schemeClr val="tx1"/>
                </a:solidFill>
              </a:rPr>
              <a:t>, s veľvyslancom a obchodným radcom Veľvyslanectva SR v </a:t>
            </a:r>
            <a:r>
              <a:rPr lang="sk-SK" sz="1200" b="1" dirty="0" smtClean="0">
                <a:solidFill>
                  <a:schemeClr val="tx1"/>
                </a:solidFill>
              </a:rPr>
              <a:t>Slovinsku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„Neviditeľné sa stáva viditeľným“, koncert autorskej hudby hudobníka Lada </a:t>
            </a:r>
            <a:r>
              <a:rPr lang="sk-SK" sz="1200" b="1" dirty="0" err="1">
                <a:solidFill>
                  <a:schemeClr val="tx1"/>
                </a:solidFill>
              </a:rPr>
              <a:t>Jakša</a:t>
            </a:r>
            <a:r>
              <a:rPr lang="sk-SK" sz="1200" b="1" dirty="0">
                <a:solidFill>
                  <a:schemeClr val="tx1"/>
                </a:solidFill>
              </a:rPr>
              <a:t>, spojenej s predstavením umeleckej </a:t>
            </a:r>
            <a:r>
              <a:rPr lang="sk-SK" sz="1200" b="1" dirty="0" smtClean="0">
                <a:solidFill>
                  <a:schemeClr val="tx1"/>
                </a:solidFill>
              </a:rPr>
              <a:t>fotografie, pri </a:t>
            </a:r>
            <a:r>
              <a:rPr lang="sk-SK" sz="1200" b="1" dirty="0">
                <a:solidFill>
                  <a:schemeClr val="tx1"/>
                </a:solidFill>
              </a:rPr>
              <a:t>príležitosti 110. výročia narodenia slovinského básnika </a:t>
            </a:r>
            <a:r>
              <a:rPr lang="sk-SK" sz="1200" b="1" dirty="0" err="1">
                <a:solidFill>
                  <a:schemeClr val="tx1"/>
                </a:solidFill>
              </a:rPr>
              <a:t>Srečka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Kosovela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smtClean="0">
                <a:solidFill>
                  <a:schemeClr val="tx1"/>
                </a:solidFill>
              </a:rPr>
              <a:t>, Bratislava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„</a:t>
            </a:r>
            <a:r>
              <a:rPr lang="sk-SK" sz="1200" b="1" dirty="0" err="1" smtClean="0">
                <a:solidFill>
                  <a:schemeClr val="tx1"/>
                </a:solidFill>
              </a:rPr>
              <a:t>Slovenian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Wine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Promotion</a:t>
            </a:r>
            <a:r>
              <a:rPr lang="sk-SK" sz="1200" b="1" dirty="0">
                <a:solidFill>
                  <a:schemeClr val="tx1"/>
                </a:solidFill>
              </a:rPr>
              <a:t> Bratislava 2014“ – Deň Slovinského vína a gastronómie „Ochutnajte </a:t>
            </a:r>
            <a:r>
              <a:rPr lang="sk-SK" sz="1200" b="1" dirty="0" smtClean="0">
                <a:solidFill>
                  <a:schemeClr val="tx1"/>
                </a:solidFill>
              </a:rPr>
              <a:t>Slovinsko“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„Život </a:t>
            </a:r>
            <a:r>
              <a:rPr lang="sk-SK" sz="1200" b="1" dirty="0">
                <a:solidFill>
                  <a:schemeClr val="tx1"/>
                </a:solidFill>
              </a:rPr>
              <a:t>a dielo </a:t>
            </a:r>
            <a:r>
              <a:rPr lang="sk-SK" sz="1200" b="1" dirty="0" smtClean="0">
                <a:solidFill>
                  <a:schemeClr val="tx1"/>
                </a:solidFill>
              </a:rPr>
              <a:t>vynálezcu“ - unikátna výstava </a:t>
            </a:r>
            <a:r>
              <a:rPr lang="sk-SK" sz="1200" b="1" dirty="0">
                <a:solidFill>
                  <a:schemeClr val="tx1"/>
                </a:solidFill>
              </a:rPr>
              <a:t>o vynálezcovi fotografie na skle, slovinskom umelcovi a vedcovi </a:t>
            </a:r>
            <a:r>
              <a:rPr lang="sk-SK" sz="1200" b="1" dirty="0" err="1" smtClean="0">
                <a:solidFill>
                  <a:schemeClr val="tx1"/>
                </a:solidFill>
              </a:rPr>
              <a:t>Janezovi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Puharovi</a:t>
            </a:r>
            <a:r>
              <a:rPr lang="sk-SK" sz="1200" b="1" dirty="0" smtClean="0">
                <a:solidFill>
                  <a:schemeClr val="tx1"/>
                </a:solidFill>
              </a:rPr>
              <a:t>, pri </a:t>
            </a:r>
            <a:r>
              <a:rPr lang="sk-SK" sz="1200" b="1" dirty="0">
                <a:solidFill>
                  <a:schemeClr val="tx1"/>
                </a:solidFill>
              </a:rPr>
              <a:t>príležitosti 200. výročia jeho </a:t>
            </a:r>
            <a:r>
              <a:rPr lang="sk-SK" sz="1200" b="1" dirty="0" smtClean="0">
                <a:solidFill>
                  <a:schemeClr val="tx1"/>
                </a:solidFill>
              </a:rPr>
              <a:t>narodenia, </a:t>
            </a:r>
            <a:r>
              <a:rPr lang="sk-SK" sz="1200" b="1" dirty="0">
                <a:solidFill>
                  <a:schemeClr val="tx1"/>
                </a:solidFill>
              </a:rPr>
              <a:t>Bratislava</a:t>
            </a: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 smtClean="0">
              <a:solidFill>
                <a:schemeClr val="tx1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 smtClean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 smtClean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 smtClean="0">
              <a:solidFill>
                <a:srgbClr val="FF0000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9" name="Picture 2" descr="C:\Users\tok9594\Documents\Dokumenty\Dokumenty1\Analýzy\SLO SLO\Fotky\BLED 2014\IMG_5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509" y="5229200"/>
            <a:ext cx="2406644" cy="1583162"/>
          </a:xfrm>
          <a:prstGeom prst="rect">
            <a:avLst/>
          </a:prstGeom>
          <a:noFill/>
        </p:spPr>
      </p:pic>
      <p:pic>
        <p:nvPicPr>
          <p:cNvPr id="2050" name="Picture 2" descr="C:\Users\tok9594\Documents\Dokumenty\Dokumenty1\Analýzy\SLO SLO\Fotky\BLED 2014\2-publika_iz_ozadnja__govori_Zv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265204"/>
            <a:ext cx="2520280" cy="1592796"/>
          </a:xfrm>
          <a:prstGeom prst="rect">
            <a:avLst/>
          </a:prstGeom>
          <a:noFill/>
        </p:spPr>
      </p:pic>
      <p:pic>
        <p:nvPicPr>
          <p:cNvPr id="3" name="Picture 2" descr="C:\Users\tok9594\Documents\Dokumenty\Dokumenty1\Analýzy\SLO SLO\Fotky\SOPK Ekon konfer Jan 2015\IMG_20150127_121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5225652"/>
            <a:ext cx="2808312" cy="157967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966864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prstClr val="white"/>
                </a:solidFill>
              </a:rPr>
              <a:t>Významné akcie, na ktorých sa Združenie SLO/SLO zúčastnilo, resp. participovalo: </a:t>
            </a:r>
          </a:p>
          <a:p>
            <a:pPr marL="182563" indent="-182563">
              <a:buClr>
                <a:srgbClr val="A5B592"/>
              </a:buClr>
              <a:buSzPct val="80000"/>
            </a:pPr>
            <a:endParaRPr lang="sk-SK" sz="1500" b="1" dirty="0" smtClean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507549"/>
            <a:ext cx="8640960" cy="4434918"/>
          </a:xfrm>
        </p:spPr>
        <p:txBody>
          <a:bodyPr>
            <a:noAutofit/>
          </a:bodyPr>
          <a:lstStyle/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Konferencia „</a:t>
            </a:r>
            <a:r>
              <a:rPr lang="sk-SK" sz="1200" b="1" dirty="0" err="1" smtClean="0">
                <a:solidFill>
                  <a:schemeClr val="tx1"/>
                </a:solidFill>
              </a:rPr>
              <a:t>Mednarodno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povezovanje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lokalnega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podjetništva</a:t>
            </a:r>
            <a:r>
              <a:rPr lang="sk-SK" sz="1200" b="1" dirty="0" smtClean="0">
                <a:solidFill>
                  <a:schemeClr val="tx1"/>
                </a:solidFill>
              </a:rPr>
              <a:t>“, </a:t>
            </a:r>
            <a:r>
              <a:rPr lang="sk-SK" sz="1200" b="1" dirty="0" err="1" smtClean="0">
                <a:solidFill>
                  <a:schemeClr val="tx1"/>
                </a:solidFill>
              </a:rPr>
              <a:t>Bled</a:t>
            </a:r>
            <a:r>
              <a:rPr lang="sk-SK" sz="1200" b="1" dirty="0" smtClean="0">
                <a:solidFill>
                  <a:schemeClr val="tx1"/>
                </a:solidFill>
              </a:rPr>
              <a:t>, Slovinsko, organizovaná "</a:t>
            </a:r>
            <a:r>
              <a:rPr lang="sk-SK" sz="1200" b="1" dirty="0" err="1" smtClean="0">
                <a:solidFill>
                  <a:schemeClr val="tx1"/>
                </a:solidFill>
              </a:rPr>
              <a:t>Urad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Vlade</a:t>
            </a:r>
            <a:r>
              <a:rPr lang="sk-SK" sz="1200" b="1" dirty="0" smtClean="0">
                <a:solidFill>
                  <a:schemeClr val="tx1"/>
                </a:solidFill>
              </a:rPr>
              <a:t> Republike </a:t>
            </a:r>
            <a:r>
              <a:rPr lang="sk-SK" sz="1200" b="1" dirty="0" err="1" smtClean="0">
                <a:solidFill>
                  <a:schemeClr val="tx1"/>
                </a:solidFill>
              </a:rPr>
              <a:t>Slovenije</a:t>
            </a:r>
            <a:r>
              <a:rPr lang="sk-SK" sz="1200" b="1" dirty="0" smtClean="0">
                <a:solidFill>
                  <a:schemeClr val="tx1"/>
                </a:solidFill>
              </a:rPr>
              <a:t> za </a:t>
            </a:r>
            <a:r>
              <a:rPr lang="sk-SK" sz="1200" b="1" dirty="0" err="1" smtClean="0">
                <a:solidFill>
                  <a:schemeClr val="tx1"/>
                </a:solidFill>
              </a:rPr>
              <a:t>Slovence</a:t>
            </a:r>
            <a:r>
              <a:rPr lang="sk-SK" sz="1200" b="1" dirty="0" smtClean="0">
                <a:solidFill>
                  <a:schemeClr val="tx1"/>
                </a:solidFill>
              </a:rPr>
              <a:t> v </a:t>
            </a:r>
            <a:r>
              <a:rPr lang="sk-SK" sz="1200" b="1" dirty="0" err="1" smtClean="0">
                <a:solidFill>
                  <a:schemeClr val="tx1"/>
                </a:solidFill>
              </a:rPr>
              <a:t>zamejstvu</a:t>
            </a:r>
            <a:r>
              <a:rPr lang="sk-SK" sz="1200" b="1" dirty="0" smtClean="0">
                <a:solidFill>
                  <a:schemeClr val="tx1"/>
                </a:solidFill>
              </a:rPr>
              <a:t> in po svetu„</a:t>
            </a: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„Medzinárodná ekonomická konferencia“, </a:t>
            </a:r>
            <a:r>
              <a:rPr lang="sk-SK" sz="1200" b="1" dirty="0" err="1" smtClean="0">
                <a:solidFill>
                  <a:schemeClr val="tx1"/>
                </a:solidFill>
              </a:rPr>
              <a:t>Murska</a:t>
            </a:r>
            <a:r>
              <a:rPr lang="sk-SK" sz="1200" b="1" dirty="0" smtClean="0">
                <a:solidFill>
                  <a:schemeClr val="tx1"/>
                </a:solidFill>
              </a:rPr>
              <a:t> Sobota, Slovinsko, organizovaná </a:t>
            </a:r>
            <a:r>
              <a:rPr lang="sk-SK" sz="1200" b="1" dirty="0" err="1" smtClean="0">
                <a:solidFill>
                  <a:schemeClr val="tx1"/>
                </a:solidFill>
              </a:rPr>
              <a:t>Urad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Vlade</a:t>
            </a:r>
            <a:r>
              <a:rPr lang="sk-SK" sz="1200" b="1" dirty="0" smtClean="0">
                <a:solidFill>
                  <a:schemeClr val="tx1"/>
                </a:solidFill>
              </a:rPr>
              <a:t> Republike </a:t>
            </a:r>
            <a:r>
              <a:rPr lang="sk-SK" sz="1200" b="1" dirty="0" err="1" smtClean="0">
                <a:solidFill>
                  <a:schemeClr val="tx1"/>
                </a:solidFill>
              </a:rPr>
              <a:t>Slovenije</a:t>
            </a:r>
            <a:r>
              <a:rPr lang="sk-SK" sz="1200" b="1" dirty="0" smtClean="0">
                <a:solidFill>
                  <a:schemeClr val="tx1"/>
                </a:solidFill>
              </a:rPr>
              <a:t> za </a:t>
            </a:r>
            <a:r>
              <a:rPr lang="sk-SK" sz="1200" b="1" dirty="0" err="1" smtClean="0">
                <a:solidFill>
                  <a:schemeClr val="tx1"/>
                </a:solidFill>
              </a:rPr>
              <a:t>Slovence</a:t>
            </a:r>
            <a:r>
              <a:rPr lang="sk-SK" sz="1200" b="1" dirty="0" smtClean="0">
                <a:solidFill>
                  <a:schemeClr val="tx1"/>
                </a:solidFill>
              </a:rPr>
              <a:t> v </a:t>
            </a:r>
            <a:r>
              <a:rPr lang="sk-SK" sz="1200" b="1" dirty="0" err="1" smtClean="0">
                <a:solidFill>
                  <a:schemeClr val="tx1"/>
                </a:solidFill>
              </a:rPr>
              <a:t>zamejstvu</a:t>
            </a:r>
            <a:r>
              <a:rPr lang="sk-SK" sz="1200" b="1" dirty="0" smtClean="0">
                <a:solidFill>
                  <a:schemeClr val="tx1"/>
                </a:solidFill>
              </a:rPr>
              <a:t> in po svetu„</a:t>
            </a: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Konferencia „POHĽADY NA EKONOMIKU SLOVENSKA V ROKU 2015,  2016, </a:t>
            </a:r>
            <a:r>
              <a:rPr lang="sk-SK" sz="1200" b="1" dirty="0" smtClean="0">
                <a:solidFill>
                  <a:schemeClr val="tx1"/>
                </a:solidFill>
              </a:rPr>
              <a:t>2017 organizovaná </a:t>
            </a:r>
            <a:r>
              <a:rPr lang="sk-SK" sz="1200" b="1" dirty="0" smtClean="0">
                <a:solidFill>
                  <a:schemeClr val="tx1"/>
                </a:solidFill>
              </a:rPr>
              <a:t>SOPK, Slovenskou štatistickou a demografickou spoločnosťou a Ekonomickou Univerzitou v Bratislave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1</a:t>
            </a:r>
            <a:r>
              <a:rPr lang="sk-SK" sz="1200" b="1" dirty="0" smtClean="0">
                <a:solidFill>
                  <a:schemeClr val="tx1"/>
                </a:solidFill>
              </a:rPr>
              <a:t>. stretnutie slovinských podnikateľov, predstaviteľov a zástupcov slovinských firiem na Slovensku (hostia: p. Tomáš </a:t>
            </a:r>
            <a:r>
              <a:rPr lang="sk-SK" sz="1200" b="1" dirty="0" err="1" smtClean="0">
                <a:solidFill>
                  <a:schemeClr val="tx1"/>
                </a:solidFill>
              </a:rPr>
              <a:t>Malatinský</a:t>
            </a:r>
            <a:r>
              <a:rPr lang="sk-SK" sz="1200" b="1" dirty="0" smtClean="0">
                <a:solidFill>
                  <a:schemeClr val="tx1"/>
                </a:solidFill>
              </a:rPr>
              <a:t>- predseda Asociácie zamestnávateľských zväzov a združení SR  a p. </a:t>
            </a:r>
            <a:r>
              <a:rPr lang="sk-SK" sz="1200" b="1" dirty="0" smtClean="0">
                <a:solidFill>
                  <a:schemeClr val="tx1"/>
                </a:solidFill>
              </a:rPr>
              <a:t>L. </a:t>
            </a:r>
            <a:r>
              <a:rPr lang="sk-SK" sz="1200" b="1" dirty="0" err="1" smtClean="0">
                <a:solidFill>
                  <a:schemeClr val="tx1"/>
                </a:solidFill>
              </a:rPr>
              <a:t>Gaber</a:t>
            </a:r>
            <a:r>
              <a:rPr lang="sk-SK" sz="1200" b="1" dirty="0" smtClean="0">
                <a:solidFill>
                  <a:schemeClr val="tx1"/>
                </a:solidFill>
              </a:rPr>
              <a:t> – </a:t>
            </a:r>
            <a:r>
              <a:rPr lang="sk-SK" sz="1200" b="1" dirty="0" err="1" smtClean="0">
                <a:solidFill>
                  <a:schemeClr val="tx1"/>
                </a:solidFill>
              </a:rPr>
              <a:t>direktorica</a:t>
            </a:r>
            <a:r>
              <a:rPr lang="sk-SK" sz="1200" b="1" dirty="0" smtClean="0">
                <a:solidFill>
                  <a:schemeClr val="tx1"/>
                </a:solidFill>
              </a:rPr>
              <a:t> a </a:t>
            </a:r>
            <a:r>
              <a:rPr lang="sk-SK" sz="1200" b="1" dirty="0" err="1" smtClean="0">
                <a:solidFill>
                  <a:schemeClr val="tx1"/>
                </a:solidFill>
              </a:rPr>
              <a:t>A</a:t>
            </a:r>
            <a:r>
              <a:rPr lang="sk-SK" sz="1200" b="1" dirty="0" smtClean="0">
                <a:solidFill>
                  <a:schemeClr val="tx1"/>
                </a:solidFill>
              </a:rPr>
              <a:t>. </a:t>
            </a:r>
            <a:r>
              <a:rPr lang="sk-SK" sz="1200" b="1" dirty="0" err="1" smtClean="0">
                <a:solidFill>
                  <a:schemeClr val="tx1"/>
                </a:solidFill>
              </a:rPr>
              <a:t>Počivavšek</a:t>
            </a:r>
            <a:r>
              <a:rPr lang="sk-SK" sz="1200" b="1" dirty="0" smtClean="0">
                <a:solidFill>
                  <a:schemeClr val="tx1"/>
                </a:solidFill>
              </a:rPr>
              <a:t> - </a:t>
            </a:r>
            <a:r>
              <a:rPr lang="sk-SK" sz="1200" b="1" dirty="0" err="1" smtClean="0">
                <a:solidFill>
                  <a:schemeClr val="tx1"/>
                </a:solidFill>
              </a:rPr>
              <a:t>podpredsednik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Območne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obrtno-podjetniške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zbornice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 smtClean="0">
                <a:solidFill>
                  <a:schemeClr val="tx1"/>
                </a:solidFill>
              </a:rPr>
              <a:t>Domžale</a:t>
            </a:r>
            <a:r>
              <a:rPr lang="sk-SK" sz="1200" b="1" dirty="0" smtClean="0">
                <a:solidFill>
                  <a:schemeClr val="tx1"/>
                </a:solidFill>
              </a:rPr>
              <a:t>  </a:t>
            </a: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„</a:t>
            </a:r>
            <a:r>
              <a:rPr lang="sk-SK" sz="1200" b="1" dirty="0" smtClean="0">
                <a:solidFill>
                  <a:schemeClr val="tx1"/>
                </a:solidFill>
              </a:rPr>
              <a:t>Slovinské dni v </a:t>
            </a:r>
            <a:r>
              <a:rPr lang="sk-SK" sz="1200" b="1" dirty="0" smtClean="0">
                <a:solidFill>
                  <a:schemeClr val="tx1"/>
                </a:solidFill>
              </a:rPr>
              <a:t>Košiciach 2015“  </a:t>
            </a:r>
            <a:r>
              <a:rPr lang="sk-SK" sz="1200" b="1" dirty="0" smtClean="0">
                <a:solidFill>
                  <a:schemeClr val="tx1"/>
                </a:solidFill>
              </a:rPr>
              <a:t>+ </a:t>
            </a:r>
            <a:r>
              <a:rPr lang="sk-SK" sz="1200" b="1" dirty="0" smtClean="0">
                <a:solidFill>
                  <a:schemeClr val="tx1"/>
                </a:solidFill>
              </a:rPr>
              <a:t>„</a:t>
            </a:r>
            <a:r>
              <a:rPr lang="sk-SK" sz="1200" b="1" dirty="0" smtClean="0">
                <a:solidFill>
                  <a:schemeClr val="tx1"/>
                </a:solidFill>
              </a:rPr>
              <a:t>Slovinsko-slovenské obchodné fórum“  v Košiciach, pod záštitou SOPK , pobočka </a:t>
            </a:r>
            <a:r>
              <a:rPr lang="sk-SK" sz="1200" b="1" dirty="0" smtClean="0">
                <a:solidFill>
                  <a:schemeClr val="tx1"/>
                </a:solidFill>
              </a:rPr>
              <a:t>Košice</a:t>
            </a: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Konferencia </a:t>
            </a:r>
            <a:r>
              <a:rPr lang="sk-SK" sz="1200" b="1" dirty="0">
                <a:solidFill>
                  <a:schemeClr val="tx1"/>
                </a:solidFill>
              </a:rPr>
              <a:t>„Spolupráca v </a:t>
            </a:r>
            <a:r>
              <a:rPr lang="sk-SK" sz="1200" b="1" dirty="0" err="1">
                <a:solidFill>
                  <a:schemeClr val="tx1"/>
                </a:solidFill>
              </a:rPr>
              <a:t>Evrope</a:t>
            </a:r>
            <a:r>
              <a:rPr lang="sk-SK" sz="1200" b="1" dirty="0">
                <a:solidFill>
                  <a:schemeClr val="tx1"/>
                </a:solidFill>
              </a:rPr>
              <a:t>“ organizátor </a:t>
            </a:r>
            <a:r>
              <a:rPr lang="sk-SK" sz="1200" b="1" dirty="0" err="1">
                <a:solidFill>
                  <a:schemeClr val="tx1"/>
                </a:solidFill>
              </a:rPr>
              <a:t>Gospodarska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Zbornica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Slovenije</a:t>
            </a:r>
            <a:r>
              <a:rPr lang="sk-SK" sz="1200" b="1" dirty="0" smtClean="0">
                <a:solidFill>
                  <a:schemeClr val="tx1"/>
                </a:solidFill>
              </a:rPr>
              <a:t>.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Ľublana</a:t>
            </a:r>
            <a:r>
              <a:rPr lang="sk-SK" sz="1200" b="1" dirty="0">
                <a:solidFill>
                  <a:schemeClr val="tx1"/>
                </a:solidFill>
              </a:rPr>
              <a:t>, </a:t>
            </a:r>
            <a:endParaRPr lang="sk-SK" sz="1200" b="1" dirty="0" smtClean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Medzinárodné ekonomické fórum XVIII. </a:t>
            </a:r>
            <a:r>
              <a:rPr lang="sk-SK" sz="1200" b="1" dirty="0" err="1">
                <a:solidFill>
                  <a:schemeClr val="tx1"/>
                </a:solidFill>
              </a:rPr>
              <a:t>Gömör</a:t>
            </a:r>
            <a:r>
              <a:rPr lang="sk-SK" sz="1200" b="1" dirty="0">
                <a:solidFill>
                  <a:schemeClr val="tx1"/>
                </a:solidFill>
              </a:rPr>
              <a:t> Expo, </a:t>
            </a:r>
            <a:r>
              <a:rPr lang="sk-SK" sz="1200" b="1" dirty="0" err="1">
                <a:solidFill>
                  <a:schemeClr val="tx1"/>
                </a:solidFill>
              </a:rPr>
              <a:t>Putnok</a:t>
            </a:r>
            <a:r>
              <a:rPr lang="sk-SK" sz="1200" b="1" dirty="0">
                <a:solidFill>
                  <a:schemeClr val="tx1"/>
                </a:solidFill>
              </a:rPr>
              <a:t> (</a:t>
            </a:r>
            <a:r>
              <a:rPr lang="sk-SK" sz="1200" b="1" dirty="0" smtClean="0">
                <a:solidFill>
                  <a:schemeClr val="tx1"/>
                </a:solidFill>
              </a:rPr>
              <a:t>HU</a:t>
            </a: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smtClean="0">
                <a:solidFill>
                  <a:schemeClr val="tx1"/>
                </a:solidFill>
              </a:rPr>
              <a:t>„</a:t>
            </a:r>
            <a:r>
              <a:rPr lang="sk-SK" sz="1200" b="1" dirty="0" err="1" smtClean="0">
                <a:solidFill>
                  <a:schemeClr val="tx1"/>
                </a:solidFill>
              </a:rPr>
              <a:t>Slovenski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dnevi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Trenčinu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smtClean="0">
                <a:solidFill>
                  <a:schemeClr val="tx1"/>
                </a:solidFill>
              </a:rPr>
              <a:t>2016“  </a:t>
            </a:r>
            <a:r>
              <a:rPr lang="sk-SK" sz="1200" b="1" dirty="0">
                <a:solidFill>
                  <a:schemeClr val="tx1"/>
                </a:solidFill>
              </a:rPr>
              <a:t>+ "Slovinsko-slovenské obchodné stretnutie podnikateľov".</a:t>
            </a:r>
            <a:endParaRPr lang="sk-SK" sz="1200" b="1" dirty="0" smtClean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 smtClean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 smtClean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 smtClean="0"/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1026" name="Picture 2" descr="C:\Users\tok9594\Documents\Dokumenty\Dokumenty1\Analýzy\SLO SLO\Fotky\SOPK obch.forum+ Slovinské dni v KE 2015\IMG_20150911_093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222354"/>
            <a:ext cx="2907815" cy="1635646"/>
          </a:xfrm>
          <a:prstGeom prst="rect">
            <a:avLst/>
          </a:prstGeom>
          <a:noFill/>
        </p:spPr>
      </p:pic>
      <p:pic>
        <p:nvPicPr>
          <p:cNvPr id="1027" name="Picture 3" descr="C:\Users\tok9594\Documents\Dokumenty\Dokumenty1\Analýzy\SLO SLO\Fotky\SOPK obch.forum+ Slovinské dni v KE 2015\IMG_20150910_164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083" y="5225160"/>
            <a:ext cx="2808312" cy="1579675"/>
          </a:xfrm>
          <a:prstGeom prst="rect">
            <a:avLst/>
          </a:prstGeom>
          <a:noFill/>
        </p:spPr>
      </p:pic>
      <p:pic>
        <p:nvPicPr>
          <p:cNvPr id="1028" name="Picture 4" descr="C:\Users\tok9594\Documents\Dokumenty\Dokumenty1\Analýzy\SLO SLO\Fotky\SLOVENIA&amp;SLOVAKIA in MILANO (Expo 2015, Made in steel2015)\IMG_20150522_203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8275" y="5229200"/>
            <a:ext cx="3006743" cy="16288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836712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prstClr val="white"/>
                </a:solidFill>
              </a:rPr>
              <a:t>Najbližšie plánované akcie:</a:t>
            </a:r>
            <a:endParaRPr lang="sk-SK" sz="1500" b="1" dirty="0" smtClean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401193"/>
            <a:ext cx="8640960" cy="2400503"/>
          </a:xfrm>
        </p:spPr>
        <p:txBody>
          <a:bodyPr>
            <a:noAutofit/>
          </a:bodyPr>
          <a:lstStyle/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300" b="1" dirty="0" smtClean="0">
                <a:solidFill>
                  <a:schemeClr val="tx1"/>
                </a:solidFill>
              </a:rPr>
              <a:t>29.05.2017- „</a:t>
            </a:r>
            <a:r>
              <a:rPr lang="sk-SK" sz="1300" b="1" dirty="0" err="1" smtClean="0">
                <a:solidFill>
                  <a:schemeClr val="tx1"/>
                </a:solidFill>
              </a:rPr>
              <a:t>Sajenje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vinske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trte</a:t>
            </a:r>
            <a:r>
              <a:rPr lang="sk-SK" sz="1300" b="1" dirty="0" smtClean="0">
                <a:solidFill>
                  <a:schemeClr val="tx1"/>
                </a:solidFill>
              </a:rPr>
              <a:t>“  </a:t>
            </a:r>
            <a:r>
              <a:rPr lang="sk-SK" sz="1300" b="1" dirty="0">
                <a:solidFill>
                  <a:schemeClr val="tx1"/>
                </a:solidFill>
              </a:rPr>
              <a:t>- sadenie </a:t>
            </a:r>
            <a:r>
              <a:rPr lang="sk-SK" sz="1300" b="1" dirty="0" err="1">
                <a:solidFill>
                  <a:schemeClr val="tx1"/>
                </a:solidFill>
              </a:rPr>
              <a:t>mariborskeho</a:t>
            </a:r>
            <a:r>
              <a:rPr lang="sk-SK" sz="1300" b="1" dirty="0">
                <a:solidFill>
                  <a:schemeClr val="tx1"/>
                </a:solidFill>
              </a:rPr>
              <a:t> vinica na Bratislavskom </a:t>
            </a:r>
            <a:r>
              <a:rPr lang="sk-SK" sz="1300" b="1" dirty="0" smtClean="0">
                <a:solidFill>
                  <a:schemeClr val="tx1"/>
                </a:solidFill>
              </a:rPr>
              <a:t>hrade</a:t>
            </a:r>
            <a:endParaRPr lang="sk-SK" sz="13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31.05.2017 - Veľký koncert P. Milica a orchestra </a:t>
            </a:r>
            <a:r>
              <a:rPr lang="sk-SK" sz="1300" b="1" dirty="0" err="1">
                <a:solidFill>
                  <a:schemeClr val="tx1"/>
                </a:solidFill>
              </a:rPr>
              <a:t>Slovenskeho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smtClean="0">
                <a:solidFill>
                  <a:schemeClr val="tx1"/>
                </a:solidFill>
              </a:rPr>
              <a:t>rozhlasu/ Dirigent </a:t>
            </a:r>
            <a:r>
              <a:rPr lang="sk-SK" sz="1300" b="1" dirty="0">
                <a:solidFill>
                  <a:schemeClr val="tx1"/>
                </a:solidFill>
              </a:rPr>
              <a:t>M. </a:t>
            </a:r>
            <a:r>
              <a:rPr lang="sk-SK" sz="1300" b="1" dirty="0" err="1">
                <a:solidFill>
                  <a:schemeClr val="tx1"/>
                </a:solidFill>
              </a:rPr>
              <a:t>Hribarnik</a:t>
            </a:r>
            <a:endParaRPr lang="sk-SK" sz="13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31.05.2017 - POSLOVNA KONFERENCA „Slovenska </a:t>
            </a:r>
            <a:r>
              <a:rPr lang="sk-SK" sz="1300" b="1" dirty="0" err="1">
                <a:solidFill>
                  <a:schemeClr val="tx1"/>
                </a:solidFill>
              </a:rPr>
              <a:t>podjetnost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kroži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prek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meja</a:t>
            </a:r>
            <a:r>
              <a:rPr lang="sk-SK" sz="1300" b="1" dirty="0">
                <a:solidFill>
                  <a:schemeClr val="tx1"/>
                </a:solidFill>
              </a:rPr>
              <a:t>“ - </a:t>
            </a:r>
            <a:r>
              <a:rPr lang="sk-SK" sz="1300" b="1" dirty="0" err="1">
                <a:solidFill>
                  <a:schemeClr val="tx1"/>
                </a:solidFill>
              </a:rPr>
              <a:t>Mednarodno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povezovanje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lokalnega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podjetništva</a:t>
            </a:r>
            <a:r>
              <a:rPr lang="sk-SK" sz="1300" b="1" dirty="0">
                <a:solidFill>
                  <a:schemeClr val="tx1"/>
                </a:solidFill>
              </a:rPr>
              <a:t>, Dvorec </a:t>
            </a:r>
            <a:r>
              <a:rPr lang="sk-SK" sz="1300" b="1" dirty="0" err="1">
                <a:solidFill>
                  <a:schemeClr val="tx1"/>
                </a:solidFill>
              </a:rPr>
              <a:t>Vipolže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Posvet</a:t>
            </a:r>
            <a:r>
              <a:rPr lang="sk-SK" sz="1300" b="1" dirty="0">
                <a:solidFill>
                  <a:schemeClr val="tx1"/>
                </a:solidFill>
              </a:rPr>
              <a:t> s </a:t>
            </a:r>
            <a:r>
              <a:rPr lang="sk-SK" sz="1300" b="1" dirty="0" err="1">
                <a:solidFill>
                  <a:schemeClr val="tx1"/>
                </a:solidFill>
              </a:rPr>
              <a:t>slovenskimi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podjetniki</a:t>
            </a:r>
            <a:r>
              <a:rPr lang="sk-SK" sz="1300" b="1" dirty="0">
                <a:solidFill>
                  <a:schemeClr val="tx1"/>
                </a:solidFill>
              </a:rPr>
              <a:t> in </a:t>
            </a:r>
            <a:r>
              <a:rPr lang="sk-SK" sz="1300" b="1" dirty="0" err="1">
                <a:solidFill>
                  <a:schemeClr val="tx1"/>
                </a:solidFill>
              </a:rPr>
              <a:t>gospodarskimi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ustanovami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iz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tujine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endParaRPr lang="sk-SK" sz="1300" b="1" dirty="0" smtClean="0">
              <a:solidFill>
                <a:schemeClr val="tx1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300" b="1" dirty="0" smtClean="0">
                <a:solidFill>
                  <a:schemeClr val="tx1"/>
                </a:solidFill>
              </a:rPr>
              <a:t>8.-9. Jún </a:t>
            </a:r>
            <a:r>
              <a:rPr lang="sk-SK" sz="1300" b="1" dirty="0">
                <a:solidFill>
                  <a:schemeClr val="tx1"/>
                </a:solidFill>
              </a:rPr>
              <a:t>2017 - </a:t>
            </a:r>
            <a:r>
              <a:rPr lang="sk-SK" sz="1300" b="1" dirty="0" err="1">
                <a:solidFill>
                  <a:schemeClr val="tx1"/>
                </a:solidFill>
              </a:rPr>
              <a:t>Slovenski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dnevi</a:t>
            </a:r>
            <a:r>
              <a:rPr lang="sk-SK" sz="1300" b="1" dirty="0">
                <a:solidFill>
                  <a:schemeClr val="tx1"/>
                </a:solidFill>
              </a:rPr>
              <a:t> v </a:t>
            </a:r>
            <a:r>
              <a:rPr lang="sk-SK" sz="1300" b="1" dirty="0" err="1">
                <a:solidFill>
                  <a:schemeClr val="tx1"/>
                </a:solidFill>
              </a:rPr>
              <a:t>Banski</a:t>
            </a:r>
            <a:r>
              <a:rPr lang="sk-SK" sz="1300" b="1" dirty="0">
                <a:solidFill>
                  <a:schemeClr val="tx1"/>
                </a:solidFill>
              </a:rPr>
              <a:t> Bystrici </a:t>
            </a:r>
            <a:r>
              <a:rPr lang="sk-SK" sz="1300" b="1" dirty="0" smtClean="0">
                <a:solidFill>
                  <a:schemeClr val="tx1"/>
                </a:solidFill>
              </a:rPr>
              <a:t>2017 + </a:t>
            </a:r>
            <a:r>
              <a:rPr lang="sk-SK" sz="1300" b="1" dirty="0" err="1" smtClean="0">
                <a:solidFill>
                  <a:schemeClr val="tx1"/>
                </a:solidFill>
              </a:rPr>
              <a:t>Slovenski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Ekonomski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Forum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>
                <a:solidFill>
                  <a:schemeClr val="tx1"/>
                </a:solidFill>
              </a:rPr>
              <a:t>v </a:t>
            </a:r>
            <a:r>
              <a:rPr lang="sk-SK" sz="1300" b="1" dirty="0" err="1">
                <a:solidFill>
                  <a:schemeClr val="tx1"/>
                </a:solidFill>
              </a:rPr>
              <a:t>Banski</a:t>
            </a:r>
            <a:r>
              <a:rPr lang="sk-SK" sz="1300" b="1" dirty="0">
                <a:solidFill>
                  <a:schemeClr val="tx1"/>
                </a:solidFill>
              </a:rPr>
              <a:t> Bystrici</a:t>
            </a:r>
            <a:r>
              <a:rPr lang="sk-SK" sz="1300" b="1" dirty="0" smtClean="0">
                <a:solidFill>
                  <a:schemeClr val="tx1"/>
                </a:solidFill>
              </a:rPr>
              <a:t> Jún 2017 - </a:t>
            </a:r>
            <a:r>
              <a:rPr lang="sk-SK" sz="1300" b="1" dirty="0" err="1" smtClean="0">
                <a:solidFill>
                  <a:schemeClr val="tx1"/>
                </a:solidFill>
              </a:rPr>
              <a:t>Državni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 err="1" smtClean="0">
                <a:solidFill>
                  <a:schemeClr val="tx1"/>
                </a:solidFill>
              </a:rPr>
              <a:t>praznik</a:t>
            </a:r>
            <a:endParaRPr lang="sk-SK" sz="1300" b="1" dirty="0" smtClean="0">
              <a:solidFill>
                <a:schemeClr val="tx1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September 2017 </a:t>
            </a:r>
            <a:r>
              <a:rPr lang="sk-SK" sz="1300" b="1" dirty="0" smtClean="0">
                <a:solidFill>
                  <a:schemeClr val="tx1"/>
                </a:solidFill>
              </a:rPr>
              <a:t>- </a:t>
            </a:r>
            <a:r>
              <a:rPr lang="sk-SK" sz="1300" b="1" dirty="0">
                <a:solidFill>
                  <a:schemeClr val="tx1"/>
                </a:solidFill>
              </a:rPr>
              <a:t>2.Výjazdové pracovné stretnutie Predsedníctva a Revíznej komisie Združenia SLO/SLO v Slovinsku 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300" b="1" dirty="0" smtClean="0">
                <a:solidFill>
                  <a:schemeClr val="tx1"/>
                </a:solidFill>
              </a:rPr>
              <a:t>Október </a:t>
            </a:r>
            <a:r>
              <a:rPr lang="sk-SK" sz="1300" b="1" dirty="0">
                <a:solidFill>
                  <a:schemeClr val="tx1"/>
                </a:solidFill>
              </a:rPr>
              <a:t>2017 - Slovensko-</a:t>
            </a:r>
            <a:r>
              <a:rPr lang="sk-SK" sz="1300" b="1" dirty="0" err="1">
                <a:solidFill>
                  <a:schemeClr val="tx1"/>
                </a:solidFill>
              </a:rPr>
              <a:t>slovaški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Inovacijski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forum</a:t>
            </a:r>
            <a:r>
              <a:rPr lang="sk-SK" sz="1300" b="1" dirty="0">
                <a:solidFill>
                  <a:schemeClr val="tx1"/>
                </a:solidFill>
              </a:rPr>
              <a:t> 2017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k-SK" sz="1300" b="1" dirty="0" smtClean="0">
              <a:solidFill>
                <a:srgbClr val="FF0000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46082" name="Picture 2" descr="Kalendár 20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3483006"/>
            <a:ext cx="4536504" cy="3402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979712" y="3728616"/>
            <a:ext cx="6336704" cy="70849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Ďakujeme za pozornosť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 b="3491"/>
          <a:stretch>
            <a:fillRect/>
          </a:stretch>
        </p:blipFill>
        <p:spPr bwMode="auto">
          <a:xfrm>
            <a:off x="683568" y="476672"/>
            <a:ext cx="1800200" cy="108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6632"/>
            <a:ext cx="1428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Skupina 11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1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6672"/>
            <a:ext cx="8649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661248"/>
            <a:ext cx="525057" cy="504055"/>
          </a:xfrm>
          <a:prstGeom prst="rect">
            <a:avLst/>
          </a:prstGeom>
          <a:noFill/>
        </p:spPr>
      </p:pic>
      <p:sp>
        <p:nvSpPr>
          <p:cNvPr id="212" name="Nadpis 1"/>
          <p:cNvSpPr>
            <a:spLocks noGrp="1"/>
          </p:cNvSpPr>
          <p:nvPr>
            <p:ph type="ctrTitle"/>
          </p:nvPr>
        </p:nvSpPr>
        <p:spPr>
          <a:xfrm>
            <a:off x="2485752" y="1052736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Združenie  SLO/SLO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62912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Slovensko v srdci Európy</a:t>
            </a:r>
            <a:endParaRPr lang="en-GB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939632"/>
            <a:ext cx="8784976" cy="4032448"/>
          </a:xfrm>
        </p:spPr>
        <p:txBody>
          <a:bodyPr>
            <a:normAutofit fontScale="70000" lnSpcReduction="20000"/>
          </a:bodyPr>
          <a:lstStyle/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Geografický stred Európy je na Slovensku pri staroslávnom banskom meste Kremnica.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Oficiálny názov: Slovenská republika (SR)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Dátum vzniku štátu: 1. január 1993 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Štátne zriadenie: republika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Politický systém: parlamentná demokracia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Ústavný systém: ústavná a zákonodarná moc (Národná rada SR), výkonná moc (prezident SR a vláda SR), súdna moc (ústavný súd a súdy)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Územnosprávne členenie: 8 krajov, 79 okresov, 138 miest, 2 891 obcí 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Krajské mestá: Bratislava, Košice, Prešov, Trnava, Nitra, Trenčín, Žilina, Banská Bystrica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Členstvo v medzinárodných organizáciách: EÚ (od 1. mája 2004), NATO, OSN, UNESCO, OECD, OBSE, CERN, WHO, INTERPOL atď.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Člen Eurozóny od 1.1.2009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Rozloha: 49 036 km² 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800" b="1" dirty="0" smtClean="0"/>
              <a:t>Počet obyvateľov: </a:t>
            </a:r>
            <a:r>
              <a:rPr lang="sk-SK" sz="1800" b="1" dirty="0" smtClean="0"/>
              <a:t>5,4 </a:t>
            </a:r>
            <a:r>
              <a:rPr lang="sk-SK" sz="1800" b="1" dirty="0" smtClean="0"/>
              <a:t>milióna 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nadpis 2"/>
          <p:cNvSpPr txBox="1">
            <a:spLocks/>
          </p:cNvSpPr>
          <p:nvPr/>
        </p:nvSpPr>
        <p:spPr>
          <a:xfrm>
            <a:off x="179512" y="5157192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Hlavné mesto: Bratislava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88680"/>
            <a:ext cx="9142413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62912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Ekonomické indikátory</a:t>
            </a:r>
            <a:endParaRPr lang="en-GB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07904" y="791863"/>
            <a:ext cx="5256584" cy="4128686"/>
          </a:xfrm>
        </p:spPr>
        <p:txBody>
          <a:bodyPr>
            <a:normAutofit/>
          </a:bodyPr>
          <a:lstStyle/>
          <a:p>
            <a:pPr marL="182563" indent="-1825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300" b="1" u="sng" dirty="0" smtClean="0"/>
              <a:t>Rok 2016 </a:t>
            </a:r>
            <a:endParaRPr lang="sk-SK" sz="1300" b="1" dirty="0" smtClean="0"/>
          </a:p>
          <a:p>
            <a:pPr marL="400050" indent="-400050" algn="just">
              <a:spcBef>
                <a:spcPts val="600"/>
              </a:spcBef>
              <a:buFont typeface="Wingdings 2"/>
              <a:buAutoNum type="romanUcPeriod"/>
            </a:pPr>
            <a:r>
              <a:rPr lang="sk-SK" sz="1300" b="1" dirty="0"/>
              <a:t>Ekonomický rast dosiahol slušné </a:t>
            </a:r>
            <a:r>
              <a:rPr lang="sk-SK" sz="1300" b="1" dirty="0" smtClean="0"/>
              <a:t>tempo</a:t>
            </a:r>
            <a:r>
              <a:rPr lang="sk-SK" sz="1300" b="1" dirty="0" smtClean="0">
                <a:solidFill>
                  <a:schemeClr val="tx1"/>
                </a:solidFill>
              </a:rPr>
              <a:t> </a:t>
            </a:r>
            <a:r>
              <a:rPr lang="sk-SK" sz="1300" b="1" dirty="0">
                <a:solidFill>
                  <a:schemeClr val="tx1"/>
                </a:solidFill>
              </a:rPr>
              <a:t>a za celý rok si </a:t>
            </a:r>
            <a:r>
              <a:rPr lang="sk-SK" sz="1300" b="1" dirty="0" smtClean="0">
                <a:solidFill>
                  <a:schemeClr val="tx1"/>
                </a:solidFill>
              </a:rPr>
              <a:t>slovenská ekonomika v </a:t>
            </a:r>
            <a:r>
              <a:rPr lang="sk-SK" sz="1300" b="1" dirty="0">
                <a:solidFill>
                  <a:schemeClr val="tx1"/>
                </a:solidFill>
              </a:rPr>
              <a:t>priemere pripísala rast o 3,3 %, ťahaný domácim aj zahraničným dopytom. Oproti roku 2015 to predstavuje očakávané spomalenie, keďže v 2015 rástla ekonomika tempom 3,8 %, najmä pre výraznú podporu verejných investícií súvisiacich s dočerpávaním EÚ fondov z obdobia 2007-13</a:t>
            </a:r>
            <a:r>
              <a:rPr lang="sk-SK" sz="1300" b="1" dirty="0" smtClean="0">
                <a:solidFill>
                  <a:schemeClr val="tx1"/>
                </a:solidFill>
              </a:rPr>
              <a:t>.</a:t>
            </a:r>
          </a:p>
          <a:p>
            <a:pPr marL="400050" indent="-400050" algn="just">
              <a:spcBef>
                <a:spcPts val="600"/>
              </a:spcBef>
              <a:buFont typeface="Wingdings 2"/>
              <a:buAutoNum type="romanUcPeriod"/>
            </a:pPr>
            <a:endParaRPr lang="sk-SK" sz="1300" b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300" b="1" u="sng" dirty="0"/>
              <a:t>Rok </a:t>
            </a:r>
            <a:r>
              <a:rPr lang="sk-SK" sz="1300" b="1" u="sng" dirty="0" smtClean="0"/>
              <a:t>2017 </a:t>
            </a:r>
            <a:endParaRPr lang="sk-SK" sz="1300" b="1" dirty="0" smtClean="0">
              <a:solidFill>
                <a:schemeClr val="tx1"/>
              </a:solidFill>
            </a:endParaRPr>
          </a:p>
          <a:p>
            <a:pPr marL="400050" indent="-400050" algn="just">
              <a:spcBef>
                <a:spcPts val="600"/>
              </a:spcBef>
              <a:buAutoNum type="romanUcPeriod"/>
            </a:pPr>
            <a:r>
              <a:rPr lang="sk-SK" sz="1300" b="1" dirty="0" smtClean="0">
                <a:solidFill>
                  <a:schemeClr val="tx1"/>
                </a:solidFill>
              </a:rPr>
              <a:t>Odhad rastu na rok 2017 je na úrovni 3,2 % a budúci rok by rast mohol zrýchliť na 3,8 %. V štruktúre by si mali dobrú pozíciu udržať domáci dopyt, hlavne spotreba domácností, a čisté vývozy. V roku 2017 sa očakáva opäť pozitívny príspevok investícií ku rastu HDP, s postupným nábehom využívania nových EÚ fondov. </a:t>
            </a:r>
          </a:p>
          <a:p>
            <a:pPr marL="400050" indent="-400050" algn="just">
              <a:spcBef>
                <a:spcPts val="600"/>
              </a:spcBef>
              <a:buAutoNum type="romanUcPeriod"/>
            </a:pPr>
            <a:r>
              <a:rPr lang="sk-SK" sz="1300" b="1" dirty="0" smtClean="0">
                <a:solidFill>
                  <a:schemeClr val="tx1"/>
                </a:solidFill>
              </a:rPr>
              <a:t>Podmienky </a:t>
            </a:r>
            <a:r>
              <a:rPr lang="sk-SK" sz="1300" b="1" dirty="0">
                <a:solidFill>
                  <a:schemeClr val="tx1"/>
                </a:solidFill>
              </a:rPr>
              <a:t>na rast spotreby domácností sú vďaka priaznivému vývoju na trhu práce aj naďalej veľmi dobré</a:t>
            </a:r>
            <a:r>
              <a:rPr lang="sk-SK" sz="1300" b="1" dirty="0" smtClean="0">
                <a:solidFill>
                  <a:schemeClr val="tx1"/>
                </a:solidFill>
              </a:rPr>
              <a:t>. Oživenie na trhu </a:t>
            </a:r>
            <a:r>
              <a:rPr lang="sk-SK" sz="1300" b="1" dirty="0">
                <a:solidFill>
                  <a:schemeClr val="tx1"/>
                </a:solidFill>
              </a:rPr>
              <a:t>práce </a:t>
            </a:r>
            <a:r>
              <a:rPr lang="sk-SK" sz="1300" b="1" dirty="0" smtClean="0">
                <a:solidFill>
                  <a:schemeClr val="tx1"/>
                </a:solidFill>
              </a:rPr>
              <a:t>by malo </a:t>
            </a:r>
            <a:r>
              <a:rPr lang="sk-SK" sz="1300" b="1" dirty="0">
                <a:solidFill>
                  <a:schemeClr val="tx1"/>
                </a:solidFill>
              </a:rPr>
              <a:t>prispievať </a:t>
            </a:r>
            <a:r>
              <a:rPr lang="sk-SK" sz="1300" b="1" dirty="0" smtClean="0">
                <a:solidFill>
                  <a:schemeClr val="tx1"/>
                </a:solidFill>
              </a:rPr>
              <a:t>tak k </a:t>
            </a:r>
            <a:r>
              <a:rPr lang="sk-SK" sz="1300" b="1" dirty="0">
                <a:solidFill>
                  <a:schemeClr val="tx1"/>
                </a:solidFill>
              </a:rPr>
              <a:t>rastu spotreby, </a:t>
            </a:r>
            <a:r>
              <a:rPr lang="sk-SK" sz="1300" b="1" dirty="0" smtClean="0">
                <a:solidFill>
                  <a:schemeClr val="tx1"/>
                </a:solidFill>
              </a:rPr>
              <a:t>ako aj úspor u </a:t>
            </a:r>
            <a:r>
              <a:rPr lang="sk-SK" sz="1300" b="1" dirty="0">
                <a:solidFill>
                  <a:schemeClr val="tx1"/>
                </a:solidFill>
              </a:rPr>
              <a:t>ľudí. </a:t>
            </a:r>
            <a:r>
              <a:rPr lang="sk-SK" sz="1300" b="1" dirty="0" smtClean="0">
                <a:solidFill>
                  <a:srgbClr val="FF0000"/>
                </a:solidFill>
              </a:rPr>
              <a:t>	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nadpis 2"/>
          <p:cNvSpPr txBox="1">
            <a:spLocks/>
          </p:cNvSpPr>
          <p:nvPr/>
        </p:nvSpPr>
        <p:spPr>
          <a:xfrm>
            <a:off x="161224" y="908720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FFFFFF"/>
                </a:solidFill>
              </a:rPr>
              <a:t>Slovensko (2015-2017)</a:t>
            </a: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79512" y="5550603"/>
            <a:ext cx="8784976" cy="152522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lvl="0" indent="-182563">
              <a:spcBef>
                <a:spcPts val="600"/>
              </a:spcBef>
              <a:buClr>
                <a:schemeClr val="accent1"/>
              </a:buClr>
              <a:buSzPct val="80000"/>
            </a:pPr>
            <a:endParaRPr lang="sk-SK" sz="1700" b="1" dirty="0" smtClean="0">
              <a:solidFill>
                <a:srgbClr val="FFFFFF"/>
              </a:solidFill>
            </a:endParaRPr>
          </a:p>
          <a:p>
            <a:pPr marL="182563" lvl="0" indent="-182563">
              <a:spcBef>
                <a:spcPts val="600"/>
              </a:spcBef>
              <a:buClr>
                <a:schemeClr val="accent1"/>
              </a:buClr>
              <a:buSzPct val="80000"/>
            </a:pPr>
            <a:endParaRPr lang="sk-SK" sz="1700" b="1" dirty="0" smtClean="0">
              <a:solidFill>
                <a:srgbClr val="FFFFFF"/>
              </a:solidFill>
            </a:endParaRPr>
          </a:p>
          <a:p>
            <a:pPr marL="182563" lvl="0" indent="-182563">
              <a:spcBef>
                <a:spcPts val="600"/>
              </a:spcBef>
              <a:buClr>
                <a:schemeClr val="accent1"/>
              </a:buClr>
              <a:buSzPct val="80000"/>
            </a:pPr>
            <a:endParaRPr lang="sk-SK" sz="1700" b="1" dirty="0" smtClean="0">
              <a:solidFill>
                <a:srgbClr val="FFFFFF"/>
              </a:solidFill>
            </a:endParaRPr>
          </a:p>
          <a:p>
            <a:pPr marL="182563" lvl="0" indent="-182563">
              <a:spcBef>
                <a:spcPts val="600"/>
              </a:spcBef>
              <a:buClr>
                <a:schemeClr val="accent1"/>
              </a:buClr>
              <a:buSzPct val="80000"/>
            </a:pPr>
            <a:endParaRPr lang="sk-SK" sz="1700" b="1" dirty="0" smtClean="0">
              <a:solidFill>
                <a:srgbClr val="FFFFFF"/>
              </a:solidFill>
            </a:endParaRPr>
          </a:p>
          <a:p>
            <a:pPr marL="182563" lvl="0" indent="-182563">
              <a:spcBef>
                <a:spcPts val="600"/>
              </a:spcBef>
              <a:buClr>
                <a:schemeClr val="accent1"/>
              </a:buClr>
              <a:buSzPct val="80000"/>
            </a:pPr>
            <a:endParaRPr lang="sk-SK" sz="1700" b="1" dirty="0" smtClean="0">
              <a:solidFill>
                <a:srgbClr val="FFFFFF"/>
              </a:solidFill>
            </a:endParaRPr>
          </a:p>
          <a:p>
            <a:pPr marL="182563" lvl="0" indent="-182563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sk-SK" sz="1700" b="1" dirty="0" smtClean="0">
                <a:solidFill>
                  <a:srgbClr val="FFFFFF"/>
                </a:solidFill>
              </a:rPr>
              <a:t>Riziká/ obmedzenia: </a:t>
            </a:r>
          </a:p>
          <a:p>
            <a:pPr marL="182563" indent="-1825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300" b="1" dirty="0" smtClean="0"/>
              <a:t>Riziká </a:t>
            </a:r>
            <a:r>
              <a:rPr lang="sk-SK" sz="1300" b="1" dirty="0"/>
              <a:t>rastu sú najmä externé, </a:t>
            </a:r>
            <a:r>
              <a:rPr lang="sk-SK" sz="1300" b="1" dirty="0" smtClean="0"/>
              <a:t>vyplývajúce z pomalšieho </a:t>
            </a:r>
            <a:r>
              <a:rPr lang="sk-SK" sz="1300" b="1" dirty="0"/>
              <a:t>globálneho rastu, začatých rokovaní o </a:t>
            </a:r>
            <a:r>
              <a:rPr lang="sk-SK" sz="1300" b="1" dirty="0" err="1"/>
              <a:t>Brexite</a:t>
            </a:r>
            <a:r>
              <a:rPr lang="sk-SK" sz="1300" b="1" dirty="0"/>
              <a:t>, ako aj geopolitického vývoja </a:t>
            </a:r>
            <a:r>
              <a:rPr lang="sk-SK" sz="1300" b="1" dirty="0" smtClean="0"/>
              <a:t>i </a:t>
            </a:r>
            <a:r>
              <a:rPr lang="sk-SK" sz="1300" b="1" dirty="0"/>
              <a:t>prípadného návratu protekcionizmu vo veľkých svetových ekonomikách. </a:t>
            </a:r>
            <a:r>
              <a:rPr lang="sk-SK" sz="1300" b="1" dirty="0" err="1" smtClean="0"/>
              <a:t>Brexit</a:t>
            </a:r>
            <a:r>
              <a:rPr lang="sk-SK" sz="1300" b="1" dirty="0" smtClean="0"/>
              <a:t> môže ovplyvniť </a:t>
            </a:r>
            <a:r>
              <a:rPr lang="sk-SK" sz="1300" b="1" dirty="0"/>
              <a:t>ekonomický </a:t>
            </a:r>
            <a:r>
              <a:rPr lang="sk-SK" sz="1300" b="1" dirty="0" err="1"/>
              <a:t>sentiment</a:t>
            </a:r>
            <a:r>
              <a:rPr lang="sk-SK" sz="1300" b="1" dirty="0"/>
              <a:t> a hospodársky rast v </a:t>
            </a:r>
            <a:r>
              <a:rPr lang="sk-SK" sz="1300" b="1" dirty="0" smtClean="0"/>
              <a:t>Eurozóne</a:t>
            </a:r>
            <a:r>
              <a:rPr lang="sk-SK" sz="1300" b="1" dirty="0"/>
              <a:t>, ale tento vplyv by mal byť počas dvojročného trvania rokovaní limitovaný, keďže </a:t>
            </a:r>
            <a:r>
              <a:rPr lang="sk-SK" sz="1300" b="1" dirty="0" smtClean="0"/>
              <a:t>UK </a:t>
            </a:r>
            <a:r>
              <a:rPr lang="sk-SK" sz="1300" b="1" dirty="0"/>
              <a:t>ostáva do marca 2019 plnohodnotným členom EÚ</a:t>
            </a:r>
            <a:r>
              <a:rPr lang="sk-SK" sz="1300" b="1" dirty="0" smtClean="0"/>
              <a:t>.</a:t>
            </a:r>
          </a:p>
          <a:p>
            <a:pPr marL="182563" indent="-1825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Ďalšími  obmedzujúcimi faktormi môžu byť: pomerne vysoký externý dlh krajiny, </a:t>
            </a:r>
            <a:r>
              <a:rPr lang="sk-SK" sz="1300" b="1" dirty="0" err="1">
                <a:solidFill>
                  <a:srgbClr val="FFFFFF"/>
                </a:solidFill>
              </a:rPr>
              <a:t>volatilita</a:t>
            </a:r>
            <a:r>
              <a:rPr lang="sk-SK" sz="1300" b="1" dirty="0">
                <a:solidFill>
                  <a:srgbClr val="FFFFFF"/>
                </a:solidFill>
              </a:rPr>
              <a:t> v raste a regionálne nerovnosti prejavujúce sa najmä vo vysokej miere nezamestnanosti niektorých regiónov.</a:t>
            </a:r>
            <a:endParaRPr lang="sk-SK" sz="1300" b="1" dirty="0" smtClean="0"/>
          </a:p>
          <a:p>
            <a:pPr marL="182563" indent="-1825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sk-SK" sz="13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1" name="Group 4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10794"/>
              </p:ext>
            </p:extLst>
          </p:nvPr>
        </p:nvGraphicFramePr>
        <p:xfrm>
          <a:off x="179508" y="1628800"/>
          <a:ext cx="3384379" cy="27127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3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medziročná zmena , v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Domáca spotreba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Verejná spotreba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Inves</a:t>
                      </a:r>
                      <a:r>
                        <a:rPr kumimoji="0" lang="sk-SK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tície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16,9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-9,3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Vývoz tovarov a služieb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4,8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Dovoz tovarov a služieb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Infl</a:t>
                      </a:r>
                      <a:r>
                        <a:rPr kumimoji="0" lang="sk-SK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ácia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-0,3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-0,5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Nezamestnanosť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Priemyselná produkcia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4,7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62912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Ekonomické indikátory</a:t>
            </a:r>
            <a:endParaRPr lang="en-GB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3473017"/>
            <a:ext cx="8784976" cy="1368152"/>
          </a:xfrm>
        </p:spPr>
        <p:txBody>
          <a:bodyPr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chemeClr val="tx1"/>
                </a:solidFill>
              </a:rPr>
              <a:t>Po nepriaznivom </a:t>
            </a:r>
            <a:r>
              <a:rPr lang="sk-SK" sz="1200" b="1" dirty="0">
                <a:solidFill>
                  <a:schemeClr val="tx1"/>
                </a:solidFill>
              </a:rPr>
              <a:t>minulom roku predpokladá 81 % slovenských stavebných spoločností v tomto roku zvýšenie výkonov odvetvia v priemere o 3,8 %. Veľké stavebné firmy očakávajú rast produkcie o 4,9 % a spoločnosti zamerané na inžinierske stavby o 3 </a:t>
            </a:r>
            <a:r>
              <a:rPr lang="sk-SK" sz="1200" b="1" dirty="0" smtClean="0">
                <a:solidFill>
                  <a:schemeClr val="tx1"/>
                </a:solidFill>
              </a:rPr>
              <a:t>%. V </a:t>
            </a:r>
            <a:r>
              <a:rPr lang="sk-SK" sz="1200" b="1" dirty="0">
                <a:solidFill>
                  <a:schemeClr val="tx1"/>
                </a:solidFill>
              </a:rPr>
              <a:t>pozemnom staviteľstve </a:t>
            </a:r>
            <a:r>
              <a:rPr lang="sk-SK" sz="1200" b="1" dirty="0" smtClean="0">
                <a:solidFill>
                  <a:schemeClr val="tx1"/>
                </a:solidFill>
              </a:rPr>
              <a:t>sa </a:t>
            </a:r>
            <a:r>
              <a:rPr lang="sk-SK" sz="1200" b="1" dirty="0" err="1" smtClean="0">
                <a:solidFill>
                  <a:schemeClr val="tx1"/>
                </a:solidFill>
              </a:rPr>
              <a:t>predikuje</a:t>
            </a:r>
            <a:r>
              <a:rPr lang="sk-SK" sz="1200" b="1" dirty="0" smtClean="0">
                <a:solidFill>
                  <a:schemeClr val="tx1"/>
                </a:solidFill>
              </a:rPr>
              <a:t> </a:t>
            </a:r>
            <a:r>
              <a:rPr lang="sk-SK" sz="1200" b="1" dirty="0">
                <a:solidFill>
                  <a:schemeClr val="tx1"/>
                </a:solidFill>
              </a:rPr>
              <a:t>rast objemu prác o 2,7 % a inžinierske firmy o 1,5 </a:t>
            </a:r>
            <a:r>
              <a:rPr lang="sk-SK" sz="1200" b="1" dirty="0" smtClean="0">
                <a:solidFill>
                  <a:schemeClr val="tx1"/>
                </a:solidFill>
              </a:rPr>
              <a:t>%.</a:t>
            </a:r>
            <a:endParaRPr lang="sk-SK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nadpis 2"/>
          <p:cNvSpPr txBox="1">
            <a:spLocks/>
          </p:cNvSpPr>
          <p:nvPr/>
        </p:nvSpPr>
        <p:spPr>
          <a:xfrm>
            <a:off x="161224" y="662144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FFFFFF"/>
                </a:solidFill>
              </a:rPr>
              <a:t>Priemyselná výroba 2010-2017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61224" y="3710482"/>
            <a:ext cx="297061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FFFFFF"/>
                </a:solidFill>
              </a:rPr>
              <a:t>Stavebníctvo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207780"/>
            <a:ext cx="4644008" cy="165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4008" y="5229200"/>
            <a:ext cx="4498669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4644008" y="647286"/>
            <a:ext cx="297061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FFFFFF"/>
                </a:solidFill>
              </a:rPr>
              <a:t>Stavebníctvo 2010-2017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179512" y="254471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FFFFFF"/>
                </a:solidFill>
              </a:rPr>
              <a:t>Priemyselná výroba</a:t>
            </a:r>
          </a:p>
        </p:txBody>
      </p:sp>
      <p:sp>
        <p:nvSpPr>
          <p:cNvPr id="15" name="Podnadpis 2"/>
          <p:cNvSpPr txBox="1">
            <a:spLocks/>
          </p:cNvSpPr>
          <p:nvPr/>
        </p:nvSpPr>
        <p:spPr>
          <a:xfrm>
            <a:off x="179512" y="2285925"/>
            <a:ext cx="8964488" cy="1368152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lvl="0" indent="-182563" algn="just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/>
              <a:t>Po </a:t>
            </a:r>
            <a:r>
              <a:rPr lang="sk-SK" sz="1200" b="1" dirty="0" smtClean="0"/>
              <a:t>7 </a:t>
            </a:r>
            <a:r>
              <a:rPr lang="sk-SK" sz="1200" b="1" dirty="0" smtClean="0"/>
              <a:t>rokoch priemysel pokračuje ďalej v raste najmä vďaka automobilovému </a:t>
            </a:r>
            <a:r>
              <a:rPr lang="sk-SK" sz="1200" b="1" dirty="0" smtClean="0"/>
              <a:t>priemyslu, </a:t>
            </a:r>
            <a:r>
              <a:rPr lang="sk-SK" sz="1200" b="1" dirty="0" smtClean="0"/>
              <a:t>t.j.  pokračujúcemu dopytu zo zahraničia  a aj nábehu nových segmentov vo výrobe (v 2017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predpoklad</a:t>
            </a:r>
            <a:r>
              <a:rPr lang="sk-SK" sz="1200" b="1" dirty="0" smtClean="0"/>
              <a:t>á rast okolo </a:t>
            </a:r>
            <a:r>
              <a:rPr lang="sk-SK" sz="1200" b="1" dirty="0" smtClean="0"/>
              <a:t>4,3%)/ Možný </a:t>
            </a:r>
            <a:r>
              <a:rPr lang="sk-SK" sz="1200" b="1" dirty="0" smtClean="0"/>
              <a:t>negatívny vplyv  </a:t>
            </a:r>
            <a:r>
              <a:rPr lang="sk-SK" sz="1200" b="1" dirty="0" err="1" smtClean="0"/>
              <a:t>Brexitu</a:t>
            </a:r>
            <a:r>
              <a:rPr lang="sk-SK" sz="1200" b="1" dirty="0" smtClean="0"/>
              <a:t>, medzinárodných konfliktov a  obchodných obmedzení i následného poklesu vo výkonnosti hlavných exportných partnerov (Nemecka  a Česka).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32" y="1104561"/>
            <a:ext cx="3789543" cy="156688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143" y="1075320"/>
            <a:ext cx="3793321" cy="156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62912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Ekonomické indikátory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nadpis 2"/>
          <p:cNvSpPr txBox="1">
            <a:spLocks/>
          </p:cNvSpPr>
          <p:nvPr/>
        </p:nvSpPr>
        <p:spPr>
          <a:xfrm>
            <a:off x="161224" y="1087972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FFFFFF"/>
                </a:solidFill>
              </a:rPr>
              <a:t>Nezamestnanosť 2010-2017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61224" y="3284804"/>
            <a:ext cx="297061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FFFFFF"/>
                </a:solidFill>
              </a:rPr>
              <a:t>Investície 2010-2017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7955" y="5180935"/>
            <a:ext cx="2448271" cy="167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3333"/>
          <a:stretch>
            <a:fillRect/>
          </a:stretch>
        </p:blipFill>
        <p:spPr bwMode="auto">
          <a:xfrm>
            <a:off x="2742210" y="5157192"/>
            <a:ext cx="4068453" cy="166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86626" y="5157973"/>
            <a:ext cx="2261838" cy="170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79512" y="238318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200" b="1" dirty="0"/>
              <a:t>Spolu s </a:t>
            </a:r>
            <a:r>
              <a:rPr lang="sk-SK" sz="1200" b="1" dirty="0" smtClean="0"/>
              <a:t>ekonomickým </a:t>
            </a:r>
            <a:r>
              <a:rPr lang="sk-SK" sz="1200" b="1" dirty="0"/>
              <a:t>rastom pokračuje zlepšenie na trhu </a:t>
            </a:r>
            <a:r>
              <a:rPr lang="sk-SK" sz="1200" b="1" dirty="0" smtClean="0"/>
              <a:t>práce. Zamestnanosť </a:t>
            </a:r>
            <a:r>
              <a:rPr lang="sk-SK" sz="1200" b="1" dirty="0"/>
              <a:t>rastie dobrým tempom, klesá miera </a:t>
            </a:r>
            <a:r>
              <a:rPr lang="sk-SK" sz="1200" b="1" dirty="0" smtClean="0"/>
              <a:t>nezamestnanosti a </a:t>
            </a:r>
            <a:r>
              <a:rPr lang="sk-SK" sz="1200" b="1" dirty="0"/>
              <a:t>zvyšujú sa aj mzdy. </a:t>
            </a:r>
            <a:r>
              <a:rPr lang="sk-SK" sz="1200" b="1" dirty="0" smtClean="0"/>
              <a:t>To napomáha zvyšovať disponibilný </a:t>
            </a:r>
            <a:r>
              <a:rPr lang="sk-SK" sz="1200" b="1" dirty="0"/>
              <a:t>príjem </a:t>
            </a:r>
            <a:r>
              <a:rPr lang="sk-SK" sz="1200" b="1" dirty="0" smtClean="0"/>
              <a:t>domácností. Miera </a:t>
            </a:r>
            <a:r>
              <a:rPr lang="sk-SK" sz="1200" b="1" dirty="0"/>
              <a:t>nezamestnanosti by </a:t>
            </a:r>
            <a:r>
              <a:rPr lang="sk-SK" sz="1200" b="1" dirty="0" smtClean="0"/>
              <a:t>v poklese </a:t>
            </a:r>
            <a:r>
              <a:rPr lang="sk-SK" sz="1200" b="1" dirty="0"/>
              <a:t>mohla pokračovať </a:t>
            </a:r>
            <a:r>
              <a:rPr lang="sk-SK" sz="1200" b="1" dirty="0" smtClean="0"/>
              <a:t>tento </a:t>
            </a:r>
            <a:r>
              <a:rPr lang="sk-SK" sz="1200" b="1" dirty="0"/>
              <a:t>a </a:t>
            </a:r>
            <a:r>
              <a:rPr lang="sk-SK" sz="1200" b="1" dirty="0" smtClean="0"/>
              <a:t>aj budúci </a:t>
            </a:r>
            <a:r>
              <a:rPr lang="sk-SK" sz="1200" b="1" dirty="0"/>
              <a:t>rok, podporená tvorbou </a:t>
            </a:r>
            <a:r>
              <a:rPr lang="sk-SK" sz="1200" b="1" dirty="0" smtClean="0"/>
              <a:t>nových pracovných </a:t>
            </a:r>
            <a:r>
              <a:rPr lang="sk-SK" sz="1200" b="1" dirty="0"/>
              <a:t>miest naprieč sektormi. </a:t>
            </a:r>
            <a:endParaRPr lang="sk-SK" sz="12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79512" y="4179119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200" b="1" dirty="0" smtClean="0">
              <a:solidFill>
                <a:srgbClr val="FF0000"/>
              </a:solidFill>
            </a:endParaRPr>
          </a:p>
          <a:p>
            <a:pPr algn="just"/>
            <a:r>
              <a:rPr lang="sk-SK" sz="1200" b="1" dirty="0" smtClean="0"/>
              <a:t>V </a:t>
            </a:r>
            <a:r>
              <a:rPr lang="sk-SK" sz="1200" b="1" dirty="0"/>
              <a:t>roku 2017 sa očakáva opäť pozitívny príspevok investícií ku rastu HDP, s postupným nábehom využívania nových EÚ </a:t>
            </a:r>
            <a:r>
              <a:rPr lang="sk-SK" sz="1200" b="1" dirty="0" smtClean="0"/>
              <a:t>fondov. Výhľad </a:t>
            </a:r>
            <a:r>
              <a:rPr lang="sk-SK" sz="1200" b="1" dirty="0"/>
              <a:t>je pomerne priaznivý aj pre súkromné investície, podporené dobrou ekonomickou situáciou a </a:t>
            </a:r>
            <a:r>
              <a:rPr lang="sk-SK" sz="1200" b="1" dirty="0" smtClean="0"/>
              <a:t>menovou </a:t>
            </a:r>
            <a:r>
              <a:rPr lang="sk-SK" sz="1200" b="1" dirty="0"/>
              <a:t>politikou </a:t>
            </a:r>
            <a:r>
              <a:rPr lang="sk-SK" sz="1200" b="1" dirty="0" smtClean="0"/>
              <a:t>ECB </a:t>
            </a:r>
            <a:r>
              <a:rPr lang="sk-SK" sz="1200" b="1" dirty="0"/>
              <a:t>naďalej </a:t>
            </a:r>
            <a:r>
              <a:rPr lang="sk-SK" sz="1200" b="1" dirty="0" smtClean="0"/>
              <a:t>podporovanou monetárnymi stimulmi</a:t>
            </a:r>
            <a:r>
              <a:rPr lang="sk-SK" sz="1200" b="1" dirty="0"/>
              <a:t>. </a:t>
            </a:r>
            <a:endParaRPr lang="sk-SK" sz="1200" b="1" dirty="0" smtClean="0"/>
          </a:p>
          <a:p>
            <a:r>
              <a:rPr lang="sk-SK" sz="1200" b="1" dirty="0" smtClean="0"/>
              <a:t>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802" y="860799"/>
            <a:ext cx="3594991" cy="148739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2768082"/>
            <a:ext cx="3798136" cy="1570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62912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Odvetvia/ Sektory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nadpis 2"/>
          <p:cNvSpPr txBox="1">
            <a:spLocks/>
          </p:cNvSpPr>
          <p:nvPr/>
        </p:nvSpPr>
        <p:spPr>
          <a:xfrm>
            <a:off x="161224" y="980728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Priemyselné odvetvia s dlhoročnou tradíciou v SR: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8064896" cy="2736304"/>
          </a:xfrm>
        </p:spPr>
        <p:txBody>
          <a:bodyPr>
            <a:noAutofit/>
          </a:bodyPr>
          <a:lstStyle/>
          <a:p>
            <a:pPr marL="182563" indent="-182563">
              <a:spcBef>
                <a:spcPts val="1800"/>
              </a:spcBef>
              <a:buFont typeface="Wingdings" pitchFamily="2" charset="2"/>
              <a:buChar char="§"/>
            </a:pPr>
            <a:r>
              <a:rPr lang="sk-SK" sz="1300" b="1" dirty="0" smtClean="0"/>
              <a:t>Automobilový priemysel</a:t>
            </a:r>
          </a:p>
          <a:p>
            <a:pPr marL="182563" indent="-182563">
              <a:spcBef>
                <a:spcPts val="1800"/>
              </a:spcBef>
              <a:buFont typeface="Wingdings" pitchFamily="2" charset="2"/>
              <a:buChar char="§"/>
            </a:pPr>
            <a:r>
              <a:rPr lang="sk-SK" sz="1300" b="1" dirty="0" smtClean="0"/>
              <a:t>Hutnícky a strojársky priemysel</a:t>
            </a:r>
          </a:p>
          <a:p>
            <a:pPr marL="182563" indent="-182563">
              <a:spcBef>
                <a:spcPts val="1800"/>
              </a:spcBef>
              <a:buFont typeface="Wingdings" pitchFamily="2" charset="2"/>
              <a:buChar char="§"/>
            </a:pPr>
            <a:r>
              <a:rPr lang="sk-SK" sz="1300" b="1" dirty="0" smtClean="0"/>
              <a:t>Elektrotechnický priemysel</a:t>
            </a:r>
          </a:p>
          <a:p>
            <a:pPr marL="182563" indent="-182563">
              <a:spcBef>
                <a:spcPts val="1800"/>
              </a:spcBef>
              <a:buFont typeface="Wingdings" pitchFamily="2" charset="2"/>
              <a:buChar char="§"/>
            </a:pPr>
            <a:r>
              <a:rPr lang="sk-SK" sz="1300" b="1" dirty="0" smtClean="0"/>
              <a:t>Chemický a farmaceutický priemysel</a:t>
            </a:r>
          </a:p>
          <a:p>
            <a:pPr marL="182563" indent="-182563">
              <a:spcBef>
                <a:spcPts val="1800"/>
              </a:spcBef>
              <a:buFont typeface="Wingdings" pitchFamily="2" charset="2"/>
              <a:buChar char="§"/>
            </a:pPr>
            <a:r>
              <a:rPr lang="sk-SK" sz="1300" b="1" dirty="0" smtClean="0"/>
              <a:t>Potravinársky priemysel</a:t>
            </a:r>
          </a:p>
          <a:p>
            <a:pPr marL="182563" indent="-182563">
              <a:spcBef>
                <a:spcPts val="1800"/>
              </a:spcBef>
              <a:buFont typeface="Wingdings" pitchFamily="2" charset="2"/>
              <a:buChar char="§"/>
            </a:pPr>
            <a:r>
              <a:rPr lang="sk-SK" sz="1300" b="1" dirty="0" smtClean="0"/>
              <a:t>Drevospracujúci priemysel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261" t="30227"/>
          <a:stretch>
            <a:fillRect/>
          </a:stretch>
        </p:blipFill>
        <p:spPr bwMode="auto">
          <a:xfrm>
            <a:off x="0" y="5151597"/>
            <a:ext cx="2051720" cy="115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79072" y="5517232"/>
            <a:ext cx="1640800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1841" y="5157193"/>
            <a:ext cx="1728192" cy="115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056" y="5229200"/>
            <a:ext cx="1800200" cy="87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7984" y="5921896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64088" y="5993904"/>
            <a:ext cx="8640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2793" y="5805264"/>
            <a:ext cx="1581575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81925" y="5157192"/>
            <a:ext cx="1362075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62912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Automobilový priemysel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dnadpis 2"/>
          <p:cNvSpPr>
            <a:spLocks noGrp="1"/>
          </p:cNvSpPr>
          <p:nvPr>
            <p:ph type="subTitle" idx="1"/>
          </p:nvPr>
        </p:nvSpPr>
        <p:spPr>
          <a:xfrm>
            <a:off x="179512" y="281914"/>
            <a:ext cx="8784976" cy="482453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</a:pPr>
            <a:endParaRPr lang="sk-SK" sz="1300" b="1" dirty="0" smtClean="0"/>
          </a:p>
          <a:p>
            <a:pPr marL="182563" indent="-182563">
              <a:spcBef>
                <a:spcPts val="1200"/>
              </a:spcBef>
            </a:pPr>
            <a:endParaRPr lang="sk-SK" sz="1300" b="1" dirty="0" smtClean="0"/>
          </a:p>
          <a:p>
            <a:pPr marL="182563" indent="-182563">
              <a:spcBef>
                <a:spcPts val="1200"/>
              </a:spcBef>
            </a:pPr>
            <a:endParaRPr lang="sk-SK" sz="1300" b="1" dirty="0" smtClean="0"/>
          </a:p>
          <a:p>
            <a:pPr marL="182563" indent="-182563">
              <a:spcBef>
                <a:spcPts val="1200"/>
              </a:spcBef>
            </a:pPr>
            <a:endParaRPr lang="sk-SK" sz="1300" b="1" dirty="0" smtClean="0"/>
          </a:p>
          <a:p>
            <a:pPr marL="182563" indent="-182563">
              <a:spcBef>
                <a:spcPts val="1200"/>
              </a:spcBef>
            </a:pPr>
            <a:endParaRPr lang="sk-SK" sz="2800" b="1" dirty="0" smtClean="0"/>
          </a:p>
          <a:p>
            <a:pPr marL="182563" indent="-182563">
              <a:spcBef>
                <a:spcPts val="1200"/>
              </a:spcBef>
            </a:pPr>
            <a:endParaRPr lang="sk-SK" sz="2800" b="1" dirty="0" smtClean="0"/>
          </a:p>
          <a:p>
            <a:pPr marL="182563" indent="-182563">
              <a:spcBef>
                <a:spcPts val="1200"/>
              </a:spcBef>
            </a:pPr>
            <a:endParaRPr lang="sk-SK" sz="2800" b="1" dirty="0" smtClean="0"/>
          </a:p>
          <a:p>
            <a:pPr marL="182563" indent="-182563">
              <a:spcBef>
                <a:spcPts val="1200"/>
              </a:spcBef>
            </a:pPr>
            <a:endParaRPr lang="sk-SK" sz="2800" b="1" dirty="0" smtClean="0"/>
          </a:p>
          <a:p>
            <a:pPr marL="182563" indent="-182563">
              <a:spcBef>
                <a:spcPts val="1200"/>
              </a:spcBef>
            </a:pPr>
            <a:endParaRPr lang="sk-SK" sz="2800" b="1" dirty="0" smtClean="0"/>
          </a:p>
          <a:p>
            <a:pPr marL="182563" indent="-182563">
              <a:spcBef>
                <a:spcPts val="1200"/>
              </a:spcBef>
            </a:pPr>
            <a:r>
              <a:rPr lang="sk-SK" sz="4200" b="1" dirty="0" smtClean="0"/>
              <a:t>Pôsobia tu: </a:t>
            </a:r>
          </a:p>
          <a:p>
            <a:pPr marL="36195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4200" b="1" dirty="0" smtClean="0"/>
              <a:t>Volkswagen (Bratislava)</a:t>
            </a:r>
          </a:p>
          <a:p>
            <a:pPr marL="36195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4200" b="1" dirty="0" smtClean="0"/>
              <a:t>PSA </a:t>
            </a:r>
            <a:r>
              <a:rPr lang="sk-SK" sz="4200" b="1" dirty="0" err="1" smtClean="0"/>
              <a:t>Peugeot</a:t>
            </a:r>
            <a:r>
              <a:rPr lang="sk-SK" sz="4200" b="1" dirty="0" smtClean="0"/>
              <a:t> </a:t>
            </a:r>
            <a:r>
              <a:rPr lang="sk-SK" sz="4200" b="1" dirty="0" err="1" smtClean="0"/>
              <a:t>Citroen</a:t>
            </a:r>
            <a:r>
              <a:rPr lang="sk-SK" sz="4200" b="1" dirty="0" smtClean="0"/>
              <a:t>  (Trnava)</a:t>
            </a:r>
          </a:p>
          <a:p>
            <a:pPr marL="36195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4200" b="1" dirty="0" smtClean="0"/>
              <a:t>KIA </a:t>
            </a:r>
            <a:r>
              <a:rPr lang="sk-SK" sz="4200" b="1" dirty="0" err="1" smtClean="0"/>
              <a:t>Motors</a:t>
            </a:r>
            <a:r>
              <a:rPr lang="sk-SK" sz="4200" b="1" dirty="0" smtClean="0"/>
              <a:t> (Žilina)</a:t>
            </a:r>
          </a:p>
          <a:p>
            <a:pPr>
              <a:spcBef>
                <a:spcPts val="1200"/>
              </a:spcBef>
            </a:pPr>
            <a:r>
              <a:rPr lang="sk-SK" sz="4200" b="1" dirty="0" smtClean="0"/>
              <a:t>V  roku </a:t>
            </a:r>
            <a:r>
              <a:rPr lang="sk-SK" sz="4200" b="1" dirty="0" smtClean="0">
                <a:solidFill>
                  <a:schemeClr val="tx1"/>
                </a:solidFill>
              </a:rPr>
              <a:t>2016</a:t>
            </a:r>
            <a:r>
              <a:rPr lang="sk-SK" sz="4200" b="1" dirty="0" smtClean="0">
                <a:solidFill>
                  <a:srgbClr val="FF0000"/>
                </a:solidFill>
              </a:rPr>
              <a:t> </a:t>
            </a:r>
            <a:r>
              <a:rPr lang="sk-SK" sz="4200" b="1" dirty="0" smtClean="0"/>
              <a:t> - sa vyrobilo cez </a:t>
            </a:r>
            <a:r>
              <a:rPr lang="sk-SK" sz="4200" b="1" dirty="0" smtClean="0"/>
              <a:t>345 540–tisíc </a:t>
            </a:r>
            <a:r>
              <a:rPr lang="sk-SK" sz="4200" b="1" dirty="0" smtClean="0"/>
              <a:t>áut vo Volkswagen SR, </a:t>
            </a:r>
            <a:r>
              <a:rPr lang="sk-SK" sz="4200" b="1" dirty="0" smtClean="0"/>
              <a:t>315</a:t>
            </a:r>
            <a:r>
              <a:rPr lang="sk-SK" sz="4200" b="1" dirty="0" smtClean="0"/>
              <a:t> </a:t>
            </a:r>
            <a:r>
              <a:rPr lang="sk-SK" sz="4200" b="1" dirty="0" smtClean="0"/>
              <a:t>050</a:t>
            </a:r>
            <a:r>
              <a:rPr lang="sk-SK" sz="4200" b="1" dirty="0" smtClean="0"/>
              <a:t> ks v PSA Peugeot </a:t>
            </a:r>
            <a:r>
              <a:rPr lang="sk-SK" sz="4200" b="1" dirty="0" err="1" smtClean="0"/>
              <a:t>Citroën</a:t>
            </a:r>
            <a:r>
              <a:rPr lang="sk-SK" sz="4200" b="1" dirty="0" smtClean="0"/>
              <a:t> SR a </a:t>
            </a:r>
            <a:r>
              <a:rPr lang="sk-SK" sz="4200" b="1" dirty="0" smtClean="0"/>
              <a:t>339 500 ks </a:t>
            </a:r>
            <a:r>
              <a:rPr lang="sk-SK" sz="4200" b="1" dirty="0" smtClean="0"/>
              <a:t>v Kia Motors  SR .</a:t>
            </a:r>
          </a:p>
          <a:p>
            <a:pPr>
              <a:spcBef>
                <a:spcPts val="1200"/>
              </a:spcBef>
            </a:pPr>
            <a:endParaRPr lang="sk-SK" sz="4200" b="1" dirty="0" smtClean="0"/>
          </a:p>
          <a:p>
            <a:pPr>
              <a:spcBef>
                <a:spcPts val="1200"/>
              </a:spcBef>
            </a:pPr>
            <a:r>
              <a:rPr lang="sk-SK" sz="4200" b="1" dirty="0" smtClean="0"/>
              <a:t>Nové investície </a:t>
            </a:r>
            <a:r>
              <a:rPr lang="sk-SK" sz="4200" b="1" dirty="0" smtClean="0"/>
              <a:t>(2016 </a:t>
            </a:r>
            <a:r>
              <a:rPr lang="sk-SK" sz="4200" b="1" dirty="0" smtClean="0"/>
              <a:t>-</a:t>
            </a:r>
            <a:r>
              <a:rPr lang="sk-SK" sz="4200" b="1" dirty="0" smtClean="0"/>
              <a:t>2018)</a:t>
            </a:r>
            <a:endParaRPr lang="sk-SK" sz="4200" b="1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4200" b="1" dirty="0" smtClean="0"/>
              <a:t>Volkswagen  SR  - 2 investície  (vybudovanie karosárne pre </a:t>
            </a:r>
            <a:r>
              <a:rPr lang="sk-SK" sz="4200" b="1" dirty="0" err="1" smtClean="0"/>
              <a:t>Porsche</a:t>
            </a:r>
            <a:r>
              <a:rPr lang="sk-SK" sz="4200" b="1" dirty="0" smtClean="0"/>
              <a:t> </a:t>
            </a:r>
            <a:r>
              <a:rPr lang="sk-SK" sz="4200" b="1" dirty="0" err="1" smtClean="0"/>
              <a:t>Cayenne</a:t>
            </a:r>
            <a:r>
              <a:rPr lang="sk-SK" sz="4200" b="1" dirty="0" smtClean="0"/>
              <a:t> a novej montážnej haly /800 </a:t>
            </a:r>
            <a:r>
              <a:rPr lang="sk-SK" sz="4200" b="1" dirty="0" err="1" smtClean="0"/>
              <a:t>mil.€</a:t>
            </a:r>
            <a:r>
              <a:rPr lang="sk-SK" sz="4200" b="1" dirty="0" smtClean="0"/>
              <a:t>/)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4200" b="1" dirty="0" smtClean="0"/>
              <a:t> PSA  SR – výroba nového vozidla, nový model bude vlajkovou loďou značky </a:t>
            </a:r>
            <a:r>
              <a:rPr lang="sk-SK" sz="4200" b="1" dirty="0" err="1" smtClean="0"/>
              <a:t>Citroën</a:t>
            </a:r>
            <a:r>
              <a:rPr lang="sk-SK" sz="4200" b="1" dirty="0" smtClean="0"/>
              <a:t> v segmente B ( v 2017  plánuje prijať ďalších 800 ľudí)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4200" b="1" dirty="0" smtClean="0"/>
              <a:t> KIA  SR - 60 </a:t>
            </a:r>
            <a:r>
              <a:rPr lang="sk-SK" sz="4200" b="1" dirty="0" err="1" smtClean="0"/>
              <a:t>mil.€</a:t>
            </a:r>
            <a:r>
              <a:rPr lang="sk-SK" sz="4200" b="1" dirty="0" smtClean="0"/>
              <a:t>   (výroba nových pohonných jednotiek pre novú generáciu vozidiel nižšej strednej triedy)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endParaRPr lang="sk-SK" sz="4200" b="1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endParaRPr lang="sk-SK" sz="4200" b="1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4200" b="1" dirty="0" smtClean="0"/>
              <a:t> </a:t>
            </a:r>
            <a:r>
              <a:rPr lang="sk-SK" sz="4200" b="1" dirty="0" err="1" smtClean="0"/>
              <a:t>Jaguar</a:t>
            </a:r>
            <a:r>
              <a:rPr lang="sk-SK" sz="4200" b="1" dirty="0" smtClean="0"/>
              <a:t> </a:t>
            </a:r>
            <a:r>
              <a:rPr lang="sk-SK" sz="4200" b="1" dirty="0" err="1" smtClean="0"/>
              <a:t>Land</a:t>
            </a:r>
            <a:r>
              <a:rPr lang="sk-SK" sz="4200" b="1" dirty="0" smtClean="0"/>
              <a:t> </a:t>
            </a:r>
            <a:r>
              <a:rPr lang="sk-SK" sz="4200" b="1" dirty="0" err="1" smtClean="0"/>
              <a:t>Rover</a:t>
            </a:r>
            <a:r>
              <a:rPr lang="sk-SK" sz="4200" b="1" dirty="0" smtClean="0"/>
              <a:t> (Nitra) – vstup 4 automobilky s investíciou vo výške 1,7 miliardy € (v prvej etape sa preinvestuje 1,4 miliardy € a vytvorí 3 000 priamych a 15 000 nepriamych pracovných miest, </a:t>
            </a:r>
            <a:r>
              <a:rPr lang="pl-PL" sz="4200" b="1" dirty="0" smtClean="0"/>
              <a:t>prvé autá by mohli z výrobnej linky zísť v roku 2018</a:t>
            </a:r>
            <a:r>
              <a:rPr lang="sk-SK" sz="4200" b="1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sk-SK" sz="4200" b="1" dirty="0" smtClean="0"/>
              <a:t>Po spustení výroby 4 automobilky môže Slovensko už po roku 2020 atakovať hranicu 1,4 milióna vyrobených automobilov ročne</a:t>
            </a:r>
          </a:p>
          <a:p>
            <a:pPr>
              <a:spcBef>
                <a:spcPts val="1200"/>
              </a:spcBef>
            </a:pPr>
            <a:endParaRPr lang="sk-SK" sz="1300" b="1" dirty="0" smtClean="0"/>
          </a:p>
        </p:txBody>
      </p:sp>
      <p:pic>
        <p:nvPicPr>
          <p:cNvPr id="38914" name="Picture 2" descr="C:\Users\ore3664\Desktop\vw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78534" y="1129348"/>
            <a:ext cx="360040" cy="360040"/>
          </a:xfrm>
          <a:prstGeom prst="rect">
            <a:avLst/>
          </a:prstGeom>
          <a:noFill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924" y="1345496"/>
            <a:ext cx="432047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4" cstate="print"/>
          <a:srcRect r="48360" b="47900"/>
          <a:stretch>
            <a:fillRect/>
          </a:stretch>
        </p:blipFill>
        <p:spPr bwMode="auto">
          <a:xfrm>
            <a:off x="3347864" y="1326446"/>
            <a:ext cx="568061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689661"/>
            <a:ext cx="576064" cy="27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5261931"/>
            <a:ext cx="2664296" cy="169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2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1061" t="30422" r="6979" b="13415"/>
          <a:stretch>
            <a:fillRect/>
          </a:stretch>
        </p:blipFill>
        <p:spPr bwMode="auto">
          <a:xfrm>
            <a:off x="3059832" y="5157192"/>
            <a:ext cx="295232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6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5E7692"/>
              </a:clrFrom>
              <a:clrTo>
                <a:srgbClr val="5E7692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4168" y="5266134"/>
            <a:ext cx="2912456" cy="154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tok9594\Pictures\logo-large-lockup-2x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3052" y="3770303"/>
            <a:ext cx="632936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62912" cy="70849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Elektrotechnický priemysel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dnadpis 2"/>
          <p:cNvSpPr>
            <a:spLocks noGrp="1"/>
          </p:cNvSpPr>
          <p:nvPr>
            <p:ph type="subTitle" idx="1"/>
          </p:nvPr>
        </p:nvSpPr>
        <p:spPr>
          <a:xfrm>
            <a:off x="179512" y="925328"/>
            <a:ext cx="8784976" cy="3960440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1300" b="1" dirty="0"/>
              <a:t>Elektrotechnický priemysel </a:t>
            </a:r>
            <a:r>
              <a:rPr lang="sk-SK" sz="1300" b="1" dirty="0" smtClean="0"/>
              <a:t>je druhým </a:t>
            </a:r>
            <a:r>
              <a:rPr lang="sk-SK" sz="1300" b="1" dirty="0"/>
              <a:t>najsilnejším pilierom slovenského priemyslu, </a:t>
            </a:r>
            <a:r>
              <a:rPr lang="sk-SK" sz="1300" b="1" dirty="0" smtClean="0"/>
              <a:t>a súčasne druhým </a:t>
            </a:r>
            <a:r>
              <a:rPr lang="sk-SK" sz="1300" b="1" dirty="0"/>
              <a:t>najväčším zamestnávateľom </a:t>
            </a:r>
            <a:r>
              <a:rPr lang="sk-SK" sz="1300" b="1" dirty="0" smtClean="0"/>
              <a:t>i </a:t>
            </a:r>
            <a:r>
              <a:rPr lang="sk-SK" sz="1300" b="1" dirty="0"/>
              <a:t>exportérom. </a:t>
            </a:r>
            <a:r>
              <a:rPr lang="sk-SK" sz="1300" b="1" dirty="0" smtClean="0"/>
              <a:t>O</a:t>
            </a:r>
            <a:r>
              <a:rPr lang="sk-SK" sz="1300" b="1" dirty="0" smtClean="0"/>
              <a:t>d </a:t>
            </a:r>
            <a:r>
              <a:rPr lang="sk-SK" sz="1300" b="1" dirty="0"/>
              <a:t>roku 2000 rástol najrýchlejšie spomedzi všetkých odvetví priemyselnej </a:t>
            </a:r>
            <a:r>
              <a:rPr lang="sk-SK" sz="1300" b="1" dirty="0" smtClean="0"/>
              <a:t>výroby.</a:t>
            </a:r>
          </a:p>
          <a:p>
            <a:pPr algn="just"/>
            <a:endParaRPr lang="sk-SK" sz="1300" b="1" dirty="0" smtClean="0"/>
          </a:p>
          <a:p>
            <a:pPr algn="just"/>
            <a:r>
              <a:rPr lang="sk-SK" sz="1300" b="1" dirty="0" smtClean="0"/>
              <a:t>Mnohé </a:t>
            </a:r>
            <a:r>
              <a:rPr lang="sk-SK" sz="1300" b="1" dirty="0"/>
              <a:t>vedúce spoločnosti z </a:t>
            </a:r>
            <a:r>
              <a:rPr lang="sk-SK" sz="1300" b="1" dirty="0" smtClean="0"/>
              <a:t>daného odvetvia </a:t>
            </a:r>
            <a:r>
              <a:rPr lang="sk-SK" sz="1300" b="1" dirty="0"/>
              <a:t>sa na Slovensku rozhodli vybudovať svoje závody či servisné centrá pre európsky </a:t>
            </a:r>
            <a:r>
              <a:rPr lang="sk-SK" sz="1300" b="1" dirty="0" smtClean="0"/>
              <a:t>trh.</a:t>
            </a:r>
            <a:r>
              <a:rPr lang="sk-SK" sz="1300" b="1" dirty="0"/>
              <a:t> </a:t>
            </a:r>
            <a:r>
              <a:rPr lang="sk-SK" sz="1300" b="1" dirty="0" smtClean="0"/>
              <a:t>Pôsobia </a:t>
            </a:r>
            <a:r>
              <a:rPr lang="sk-SK" sz="1300" b="1" dirty="0" smtClean="0"/>
              <a:t>tu: </a:t>
            </a:r>
          </a:p>
          <a:p>
            <a:pPr marL="36195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 smtClean="0"/>
              <a:t>Panasonic (Krompachy)</a:t>
            </a:r>
          </a:p>
          <a:p>
            <a:pPr marL="36195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 smtClean="0"/>
              <a:t>SAMSUNG (Galanta)</a:t>
            </a:r>
          </a:p>
          <a:p>
            <a:pPr marL="36195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 smtClean="0"/>
              <a:t>Sony (Nitra)</a:t>
            </a:r>
          </a:p>
          <a:p>
            <a:pPr marL="36195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 smtClean="0"/>
              <a:t> DELL, IBM,  HP, </a:t>
            </a:r>
            <a:r>
              <a:rPr lang="sk-SK" sz="1300" b="1" dirty="0" err="1" smtClean="0"/>
              <a:t>T-System</a:t>
            </a:r>
            <a:r>
              <a:rPr lang="sk-SK" sz="1300" b="1" dirty="0" smtClean="0"/>
              <a:t> (Košice)</a:t>
            </a:r>
          </a:p>
          <a:p>
            <a:pPr marL="361950" indent="-180975">
              <a:spcBef>
                <a:spcPts val="1200"/>
              </a:spcBef>
              <a:buFont typeface="Wingdings" pitchFamily="2" charset="2"/>
              <a:buChar char="§"/>
            </a:pPr>
            <a:endParaRPr lang="sk-SK" sz="1300" b="1" dirty="0" smtClean="0"/>
          </a:p>
          <a:p>
            <a:pPr algn="just">
              <a:spcBef>
                <a:spcPts val="1200"/>
              </a:spcBef>
            </a:pPr>
            <a:r>
              <a:rPr lang="sk-SK" sz="1300" b="1" dirty="0" smtClean="0">
                <a:solidFill>
                  <a:schemeClr val="tx1"/>
                </a:solidFill>
              </a:rPr>
              <a:t>V predchádzajúcich rokoch niektorí investori (napr. </a:t>
            </a:r>
            <a:r>
              <a:rPr lang="sk-SK" sz="1300" b="1" dirty="0" err="1" smtClean="0">
                <a:solidFill>
                  <a:schemeClr val="tx1"/>
                </a:solidFill>
              </a:rPr>
              <a:t>Delphi</a:t>
            </a:r>
            <a:r>
              <a:rPr lang="sk-SK" sz="1300" b="1" dirty="0" smtClean="0">
                <a:solidFill>
                  <a:schemeClr val="tx1"/>
                </a:solidFill>
              </a:rPr>
              <a:t>) sa rozhodli odísť zo SR </a:t>
            </a:r>
            <a:r>
              <a:rPr lang="sk-SK" sz="1300" b="1" dirty="0" smtClean="0">
                <a:solidFill>
                  <a:schemeClr val="tx1"/>
                </a:solidFill>
              </a:rPr>
              <a:t>a </a:t>
            </a:r>
            <a:r>
              <a:rPr lang="sk-SK" sz="1300" b="1" dirty="0" smtClean="0">
                <a:solidFill>
                  <a:schemeClr val="tx1"/>
                </a:solidFill>
              </a:rPr>
              <a:t> premiestniť svoju prevádzku na </a:t>
            </a:r>
            <a:r>
              <a:rPr lang="sk-SK" sz="1300" b="1" dirty="0" smtClean="0">
                <a:solidFill>
                  <a:schemeClr val="tx1"/>
                </a:solidFill>
              </a:rPr>
              <a:t>iné </a:t>
            </a:r>
            <a:r>
              <a:rPr lang="sk-SK" sz="1300" b="1" dirty="0" smtClean="0">
                <a:solidFill>
                  <a:schemeClr val="tx1"/>
                </a:solidFill>
              </a:rPr>
              <a:t>teritórium </a:t>
            </a:r>
            <a:r>
              <a:rPr lang="sk-SK" sz="1300" b="1" dirty="0" smtClean="0">
                <a:solidFill>
                  <a:schemeClr val="tx1"/>
                </a:solidFill>
              </a:rPr>
              <a:t>(napr. do Česka, Rumunska) .</a:t>
            </a:r>
          </a:p>
          <a:p>
            <a:pPr algn="just">
              <a:spcBef>
                <a:spcPts val="1200"/>
              </a:spcBef>
            </a:pPr>
            <a:r>
              <a:rPr lang="sk-SK" sz="1300" b="1" dirty="0" smtClean="0">
                <a:solidFill>
                  <a:schemeClr val="tx1"/>
                </a:solidFill>
              </a:rPr>
              <a:t>Spôsobila  </a:t>
            </a:r>
            <a:r>
              <a:rPr lang="sk-SK" sz="1300" b="1" dirty="0" smtClean="0">
                <a:solidFill>
                  <a:schemeClr val="tx1"/>
                </a:solidFill>
              </a:rPr>
              <a:t>to najmä  strata  konkurencieschopnosti Slovenska v kombinácii s recesiou v niektorých odvetviach </a:t>
            </a:r>
            <a:r>
              <a:rPr lang="sk-SK" sz="1300" b="1" dirty="0" err="1" smtClean="0">
                <a:solidFill>
                  <a:schemeClr val="tx1"/>
                </a:solidFill>
              </a:rPr>
              <a:t>t.z</a:t>
            </a:r>
            <a:r>
              <a:rPr lang="sk-SK" sz="1300" b="1" dirty="0" smtClean="0">
                <a:solidFill>
                  <a:schemeClr val="tx1"/>
                </a:solidFill>
              </a:rPr>
              <a:t>. stratu cenovo dostupnej pracovnej sily sa nedarí kompenzovať skvalitňovaním podnikateľského prostredia.</a:t>
            </a:r>
          </a:p>
          <a:p>
            <a:pPr>
              <a:spcBef>
                <a:spcPts val="1200"/>
              </a:spcBef>
            </a:pPr>
            <a:r>
              <a:rPr lang="sk-SK" sz="1300" b="1" dirty="0" smtClean="0">
                <a:solidFill>
                  <a:schemeClr val="tx1"/>
                </a:solidFill>
              </a:rPr>
              <a:t>V roku 2017   sa očakáva len mierny nárast sektora v rozmedzí od </a:t>
            </a:r>
            <a:r>
              <a:rPr lang="sk-SK" sz="1300" b="1" dirty="0">
                <a:solidFill>
                  <a:schemeClr val="tx1"/>
                </a:solidFill>
              </a:rPr>
              <a:t>2</a:t>
            </a:r>
            <a:r>
              <a:rPr lang="sk-SK" sz="1300" b="1" dirty="0" smtClean="0">
                <a:solidFill>
                  <a:schemeClr val="tx1"/>
                </a:solidFill>
              </a:rPr>
              <a:t>-3%</a:t>
            </a:r>
            <a:endParaRPr lang="sk-SK" sz="1300" b="1" dirty="0" smtClean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35547" b="37793"/>
          <a:stretch>
            <a:fillRect/>
          </a:stretch>
        </p:blipFill>
        <p:spPr bwMode="auto">
          <a:xfrm>
            <a:off x="2627784" y="1890523"/>
            <a:ext cx="1224136" cy="31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8824" t="7143" r="5882" b="14286"/>
          <a:stretch>
            <a:fillRect/>
          </a:stretch>
        </p:blipFill>
        <p:spPr bwMode="auto">
          <a:xfrm>
            <a:off x="2699792" y="2160202"/>
            <a:ext cx="1080120" cy="40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 t="32562" b="34876"/>
          <a:stretch>
            <a:fillRect/>
          </a:stretch>
        </p:blipFill>
        <p:spPr bwMode="auto">
          <a:xfrm>
            <a:off x="2627784" y="2576582"/>
            <a:ext cx="1152128" cy="28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Vorschaubild der Version vom 10. Mai 2009, 17:13 Uh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857935"/>
            <a:ext cx="566937" cy="566937"/>
          </a:xfrm>
          <a:prstGeom prst="rect">
            <a:avLst/>
          </a:prstGeom>
          <a:noFill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7" cstate="print"/>
          <a:srcRect l="23077" t="22794" r="25641" b="22502"/>
          <a:stretch>
            <a:fillRect/>
          </a:stretch>
        </p:blipFill>
        <p:spPr bwMode="auto">
          <a:xfrm>
            <a:off x="5148064" y="2814730"/>
            <a:ext cx="1152128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8" cstate="print"/>
          <a:srcRect l="13636" t="21843" r="13636" b="19971"/>
          <a:stretch>
            <a:fillRect/>
          </a:stretch>
        </p:blipFill>
        <p:spPr bwMode="auto">
          <a:xfrm>
            <a:off x="4355976" y="2929943"/>
            <a:ext cx="936104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857935"/>
            <a:ext cx="576064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63" name="Picture 27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5301208"/>
            <a:ext cx="1923302" cy="133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67" name="Picture 31" descr="samsung products">
            <a:hlinkClick r:id="rId11" tooltip="samsung products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4762"/>
          <a:stretch>
            <a:fillRect/>
          </a:stretch>
        </p:blipFill>
        <p:spPr bwMode="auto">
          <a:xfrm>
            <a:off x="2555776" y="5229200"/>
            <a:ext cx="1512168" cy="1440160"/>
          </a:xfrm>
          <a:prstGeom prst="rect">
            <a:avLst/>
          </a:prstGeom>
          <a:noFill/>
        </p:spPr>
      </p:pic>
      <p:sp>
        <p:nvSpPr>
          <p:cNvPr id="39969" name="AutoShape 33" descr="http://www.electronicsnews.com.au/getmedia/b5a27312-ae02-45e7-958f-f4e82fcab6ae/sony-alpha-a77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75" name="Picture 39" descr="Sony Showcases New Digital Imaging Products at CEIF 20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5171197"/>
            <a:ext cx="2340000" cy="17141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83153" y="5120680"/>
            <a:ext cx="1737320" cy="173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genealogia.wbl.sk/slovensko-map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192760"/>
            <a:ext cx="1440160" cy="8041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 fontScale="90000"/>
          </a:bodyPr>
          <a:lstStyle/>
          <a:p>
            <a:r>
              <a:rPr lang="sk-SK" sz="3600" dirty="0" smtClean="0"/>
              <a:t>Slovensko – krajina zaujímavá pre investorov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9" name="AutoShape 33" descr="http://www.electronicsnews.com.au/getmedia/b5a27312-ae02-45e7-958f-f4e82fcab6ae/sony-alpha-a77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Podnadpis 2"/>
          <p:cNvSpPr txBox="1">
            <a:spLocks/>
          </p:cNvSpPr>
          <p:nvPr/>
        </p:nvSpPr>
        <p:spPr>
          <a:xfrm>
            <a:off x="161224" y="6926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Doterajší najvýznamnejší investori:</a:t>
            </a: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1296144"/>
          </a:xfrm>
        </p:spPr>
        <p:txBody>
          <a:bodyPr>
            <a:noAutofit/>
          </a:bodyPr>
          <a:lstStyle/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200" b="1" dirty="0" smtClean="0"/>
              <a:t>Volkswagen, Siemens (Nemecko)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200" b="1" dirty="0" smtClean="0"/>
              <a:t>PSA </a:t>
            </a:r>
            <a:r>
              <a:rPr lang="sk-SK" sz="1200" b="1" dirty="0" err="1" smtClean="0"/>
              <a:t>Peugeot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Citroen</a:t>
            </a:r>
            <a:r>
              <a:rPr lang="sk-SK" sz="1200" b="1" dirty="0" smtClean="0"/>
              <a:t> (Francúzsko)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200" b="1" dirty="0" smtClean="0"/>
              <a:t>KIA Motors, Hyundai Mobis (Kórea</a:t>
            </a:r>
            <a:r>
              <a:rPr lang="sk-SK" sz="1200" b="1" dirty="0"/>
              <a:t>), </a:t>
            </a:r>
            <a:r>
              <a:rPr lang="sk-SK" sz="1200" b="1" dirty="0" err="1"/>
              <a:t>Jaguar</a:t>
            </a:r>
            <a:r>
              <a:rPr lang="sk-SK" sz="1200" b="1" dirty="0"/>
              <a:t> </a:t>
            </a:r>
            <a:r>
              <a:rPr lang="sk-SK" sz="1200" b="1" dirty="0" err="1"/>
              <a:t>Land</a:t>
            </a:r>
            <a:r>
              <a:rPr lang="sk-SK" sz="1200" b="1" dirty="0"/>
              <a:t> </a:t>
            </a:r>
            <a:r>
              <a:rPr lang="sk-SK" sz="1200" b="1" dirty="0" err="1"/>
              <a:t>Rover</a:t>
            </a:r>
            <a:r>
              <a:rPr lang="sk-SK" sz="1200" b="1" dirty="0"/>
              <a:t> </a:t>
            </a:r>
            <a:r>
              <a:rPr lang="sk-SK" sz="1200" b="1" dirty="0" smtClean="0"/>
              <a:t>(UK)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200" b="1" dirty="0" smtClean="0"/>
              <a:t>Panasonic, Sony (Japonsko)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200" b="1" dirty="0" err="1" smtClean="0"/>
              <a:t>Whirlpool</a:t>
            </a:r>
            <a:r>
              <a:rPr lang="sk-SK" sz="1200" b="1" dirty="0" smtClean="0"/>
              <a:t>, IBM, DELL, HP, </a:t>
            </a:r>
            <a:r>
              <a:rPr lang="sk-SK" sz="1200" b="1" dirty="0" err="1" smtClean="0"/>
              <a:t>Emerson</a:t>
            </a:r>
            <a:r>
              <a:rPr lang="sk-SK" sz="1200" b="1" dirty="0" smtClean="0"/>
              <a:t>, </a:t>
            </a:r>
            <a:r>
              <a:rPr lang="sk-SK" sz="1200" b="1" dirty="0" err="1" smtClean="0"/>
              <a:t>Johnson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Controls</a:t>
            </a:r>
            <a:r>
              <a:rPr lang="sk-SK" sz="1200" b="1" dirty="0" smtClean="0"/>
              <a:t>, </a:t>
            </a:r>
            <a:r>
              <a:rPr lang="sk-SK" sz="1200" b="1" dirty="0" err="1" smtClean="0"/>
              <a:t>Getrag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Ford</a:t>
            </a:r>
            <a:r>
              <a:rPr lang="sk-SK" sz="1200" b="1" dirty="0" smtClean="0"/>
              <a:t>, USS </a:t>
            </a:r>
            <a:r>
              <a:rPr lang="sk-SK" sz="1200" b="1" dirty="0" err="1" smtClean="0"/>
              <a:t>Steel</a:t>
            </a:r>
            <a:r>
              <a:rPr lang="sk-SK" sz="1200" b="1" dirty="0" smtClean="0"/>
              <a:t> (USA), </a:t>
            </a:r>
            <a:r>
              <a:rPr lang="sk-SK" sz="1200" b="1" dirty="0" err="1" smtClean="0"/>
              <a:t>T-System</a:t>
            </a:r>
            <a:endParaRPr lang="sk-SK" sz="1200" b="1" dirty="0" smtClean="0"/>
          </a:p>
        </p:txBody>
      </p:sp>
      <p:sp>
        <p:nvSpPr>
          <p:cNvPr id="20" name="Podnadpis 2"/>
          <p:cNvSpPr txBox="1">
            <a:spLocks/>
          </p:cNvSpPr>
          <p:nvPr/>
        </p:nvSpPr>
        <p:spPr>
          <a:xfrm>
            <a:off x="161224" y="2367098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smtClean="0">
                <a:solidFill>
                  <a:srgbClr val="FFFFFF"/>
                </a:solidFill>
              </a:rPr>
              <a:t>Dôvody investovania na Slovensku:</a:t>
            </a: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2636912"/>
            <a:ext cx="8640960" cy="237626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lvl="0" indent="-182563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>
                <a:solidFill>
                  <a:srgbClr val="FFFFFF"/>
                </a:solidFill>
              </a:rPr>
              <a:t>dobré geografické umiestnenie v strednej Európe  (hranica medzi západom a východom)</a:t>
            </a:r>
          </a:p>
          <a:p>
            <a:pPr marL="182563" lvl="0" indent="-182563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>
                <a:solidFill>
                  <a:srgbClr val="FFFFFF"/>
                </a:solidFill>
              </a:rPr>
              <a:t>politická a ekonomická stabilita</a:t>
            </a:r>
          </a:p>
          <a:p>
            <a:pPr marL="182563" lvl="0" indent="-182563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>
                <a:solidFill>
                  <a:srgbClr val="FFFFFF"/>
                </a:solidFill>
              </a:rPr>
              <a:t>otvorená trhová ekonomika</a:t>
            </a:r>
          </a:p>
          <a:p>
            <a:pPr marL="182563" lvl="0" indent="-182563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>
                <a:solidFill>
                  <a:srgbClr val="FFFFFF"/>
                </a:solidFill>
              </a:rPr>
              <a:t>EURO ako oficiálna mena		</a:t>
            </a:r>
          </a:p>
          <a:p>
            <a:pPr marL="182563" lvl="0" indent="-182563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>
                <a:solidFill>
                  <a:srgbClr val="FFFFFF"/>
                </a:solidFill>
              </a:rPr>
              <a:t>kvalifikovaná </a:t>
            </a:r>
            <a:r>
              <a:rPr lang="sk-SK" sz="1200" b="1" dirty="0" smtClean="0">
                <a:solidFill>
                  <a:srgbClr val="FFFFFF"/>
                </a:solidFill>
              </a:rPr>
              <a:t>a disciplinovaná pracovná </a:t>
            </a:r>
            <a:r>
              <a:rPr lang="sk-SK" sz="1200" b="1" dirty="0" smtClean="0">
                <a:solidFill>
                  <a:srgbClr val="FFFFFF"/>
                </a:solidFill>
              </a:rPr>
              <a:t>sila </a:t>
            </a:r>
            <a:r>
              <a:rPr lang="sk-SK" sz="1200" b="1" dirty="0" smtClean="0">
                <a:solidFill>
                  <a:srgbClr val="FFFFFF"/>
                </a:solidFill>
              </a:rPr>
              <a:t>/ prejavuje sa tu však už obmedzená </a:t>
            </a:r>
            <a:r>
              <a:rPr lang="sk-SK" sz="1200" b="1" dirty="0" smtClean="0"/>
              <a:t>dostupnosť </a:t>
            </a:r>
            <a:r>
              <a:rPr lang="sk-SK" sz="1200" b="1" dirty="0" smtClean="0"/>
              <a:t>voľných pracovných síl</a:t>
            </a:r>
            <a:endParaRPr lang="sk-SK" sz="1200" b="1" dirty="0" smtClean="0"/>
          </a:p>
          <a:p>
            <a:pPr marL="182563" lvl="0" indent="-182563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>
                <a:solidFill>
                  <a:srgbClr val="FFFFFF"/>
                </a:solidFill>
              </a:rPr>
              <a:t>náklady na pracovnú silu</a:t>
            </a:r>
          </a:p>
          <a:p>
            <a:pPr marL="182563" lvl="0" indent="-182563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>
                <a:solidFill>
                  <a:srgbClr val="FFFFFF"/>
                </a:solidFill>
              </a:rPr>
              <a:t>výhodná daňová a pracovná legislatíva</a:t>
            </a:r>
          </a:p>
          <a:p>
            <a:pPr marL="182563" lvl="0" indent="-182563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>
                <a:solidFill>
                  <a:srgbClr val="FFFFFF"/>
                </a:solidFill>
              </a:rPr>
              <a:t>existujúca a ďalej sa rozvíjajúca infraštruktúra</a:t>
            </a:r>
          </a:p>
          <a:p>
            <a:pPr marL="182563" lvl="0" indent="-182563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200" b="1" dirty="0" smtClean="0">
                <a:solidFill>
                  <a:srgbClr val="FFFFFF"/>
                </a:solidFill>
              </a:rPr>
              <a:t>úspešná implementácia štrukturálnych reforiem (trh práce, dôchodkový systém, odvodový a daňový systém a iné)</a:t>
            </a:r>
          </a:p>
        </p:txBody>
      </p:sp>
      <p:sp>
        <p:nvSpPr>
          <p:cNvPr id="22" name="Podnadpis 2"/>
          <p:cNvSpPr txBox="1">
            <a:spLocks/>
          </p:cNvSpPr>
          <p:nvPr/>
        </p:nvSpPr>
        <p:spPr>
          <a:xfrm>
            <a:off x="323528" y="5517232"/>
            <a:ext cx="8784976" cy="1224136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sk-SK" sz="1700" b="1" dirty="0" smtClean="0">
                <a:solidFill>
                  <a:srgbClr val="FFFFFF"/>
                </a:solidFill>
              </a:rPr>
              <a:t>CIEĽ: Budovanie znalostnej ekonomiky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sk-SK" sz="1700" b="1" dirty="0" smtClean="0">
                <a:solidFill>
                  <a:srgbClr val="FFFFFF"/>
                </a:solidFill>
              </a:rPr>
              <a:t>SR nechce ostať len montážnou krajinou, ale má nasmerované k oblastiam, výrobám a službám s vyššou pridanou hodnotou </a:t>
            </a:r>
            <a:r>
              <a:rPr lang="sk-SK" sz="1300" b="1" dirty="0" smtClean="0">
                <a:solidFill>
                  <a:srgbClr val="FFFFFF"/>
                </a:solidFill>
              </a:rPr>
              <a:t>(oblasť vedy, výskumu, vývoja, tvorba technologický a logistických centier a iných)</a:t>
            </a:r>
          </a:p>
        </p:txBody>
      </p:sp>
      <p:pic>
        <p:nvPicPr>
          <p:cNvPr id="2054" name="Picture 6" descr="http://www.finservices.sk/img/investovanie-i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030" y="834986"/>
            <a:ext cx="2610970" cy="1902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1380</TotalTime>
  <Words>2275</Words>
  <Application>Microsoft Office PowerPoint</Application>
  <PresentationFormat>Prezentácia na obrazovke (4:3)</PresentationFormat>
  <Paragraphs>245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18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1_Modul</vt:lpstr>
      <vt:lpstr>2_Modul</vt:lpstr>
      <vt:lpstr>Prezentácia programu PowerPoint</vt:lpstr>
      <vt:lpstr>Slovensko v srdci Európy</vt:lpstr>
      <vt:lpstr>Ekonomické indikátory</vt:lpstr>
      <vt:lpstr>Ekonomické indikátory</vt:lpstr>
      <vt:lpstr>Ekonomické indikátory</vt:lpstr>
      <vt:lpstr>Odvetvia/ Sektory</vt:lpstr>
      <vt:lpstr>Automobilový priemysel</vt:lpstr>
      <vt:lpstr>Elektrotechnický priemysel</vt:lpstr>
      <vt:lpstr>Slovensko – krajina zaujímavá pre investorov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  <vt:lpstr>Združenie  SLO/SLO</vt:lpstr>
    </vt:vector>
  </TitlesOfParts>
  <Company>U.S.STEEL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</dc:title>
  <dc:creator>ore3664</dc:creator>
  <cp:lastModifiedBy>tok9594</cp:lastModifiedBy>
  <cp:revision>170</cp:revision>
  <dcterms:created xsi:type="dcterms:W3CDTF">2014-10-06T09:54:43Z</dcterms:created>
  <dcterms:modified xsi:type="dcterms:W3CDTF">2017-04-03T10:22:21Z</dcterms:modified>
</cp:coreProperties>
</file>